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7" r:id="rId2"/>
    <p:sldId id="272" r:id="rId3"/>
    <p:sldId id="311" r:id="rId4"/>
    <p:sldId id="282" r:id="rId5"/>
    <p:sldId id="283" r:id="rId6"/>
    <p:sldId id="287" r:id="rId7"/>
    <p:sldId id="288" r:id="rId8"/>
    <p:sldId id="304" r:id="rId9"/>
    <p:sldId id="289" r:id="rId10"/>
    <p:sldId id="290" r:id="rId11"/>
    <p:sldId id="305" r:id="rId12"/>
    <p:sldId id="273" r:id="rId13"/>
    <p:sldId id="274" r:id="rId14"/>
    <p:sldId id="275" r:id="rId15"/>
    <p:sldId id="276" r:id="rId16"/>
    <p:sldId id="277" r:id="rId17"/>
    <p:sldId id="278" r:id="rId18"/>
    <p:sldId id="279" r:id="rId19"/>
    <p:sldId id="280" r:id="rId20"/>
    <p:sldId id="312" r:id="rId21"/>
    <p:sldId id="285" r:id="rId22"/>
    <p:sldId id="286" r:id="rId23"/>
    <p:sldId id="292" r:id="rId24"/>
    <p:sldId id="291" r:id="rId25"/>
    <p:sldId id="293" r:id="rId26"/>
    <p:sldId id="294" r:id="rId27"/>
    <p:sldId id="298" r:id="rId28"/>
    <p:sldId id="299" r:id="rId29"/>
    <p:sldId id="300" r:id="rId30"/>
    <p:sldId id="301" r:id="rId31"/>
    <p:sldId id="302" r:id="rId32"/>
    <p:sldId id="303" r:id="rId33"/>
    <p:sldId id="308" r:id="rId34"/>
    <p:sldId id="309" r:id="rId35"/>
    <p:sldId id="310" r:id="rId36"/>
    <p:sldId id="307"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B Lotus" panose="00000400000000000000" pitchFamily="2" charset="-78"/>
      <p:regular r:id="rId43"/>
      <p:bold r:id="rId44"/>
    </p:embeddedFont>
    <p:embeddedFont>
      <p:font typeface="B Tehran" panose="00000400000000000000" pitchFamily="2" charset="-78"/>
      <p:regular r:id="rId45"/>
      <p:italic r:id="rId46"/>
    </p:embeddedFont>
    <p:embeddedFont>
      <p:font typeface="Calibri Light" panose="020B0604020202020204" charset="0"/>
      <p:regular r:id="rId47"/>
      <p:italic r:id="rId48"/>
    </p:embeddedFont>
    <p:embeddedFont>
      <p:font typeface="2  Jadid" panose="020B0604020202020204" charset="-78"/>
      <p:bold r:id="rId49"/>
    </p:embeddedFont>
    <p:embeddedFont>
      <p:font typeface="B Titr" panose="00000700000000000000" pitchFamily="2" charset="-78"/>
      <p:bold r:id="rId50"/>
    </p:embeddedFont>
    <p:embeddedFont>
      <p:font typeface="B Nazanin" panose="00000400000000000000" pitchFamily="2" charset="-78"/>
      <p:regular r:id="rId51"/>
      <p:bold r:id="rId52"/>
    </p:embeddedFont>
  </p:embeddedFont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9333" autoAdjust="0"/>
  </p:normalViewPr>
  <p:slideViewPr>
    <p:cSldViewPr snapToGrid="0" showGuides="1">
      <p:cViewPr>
        <p:scale>
          <a:sx n="89" d="100"/>
          <a:sy n="89" d="100"/>
        </p:scale>
        <p:origin x="-210"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00C667-98AC-40FB-849D-608BB7A2DA1A}" type="doc">
      <dgm:prSet loTypeId="urn:microsoft.com/office/officeart/2005/8/layout/radial1" loCatId="relationship" qsTypeId="urn:microsoft.com/office/officeart/2005/8/quickstyle/simple5" qsCatId="simple" csTypeId="urn:microsoft.com/office/officeart/2005/8/colors/accent0_1" csCatId="mainScheme" phldr="1"/>
      <dgm:spPr/>
      <dgm:t>
        <a:bodyPr/>
        <a:lstStyle/>
        <a:p>
          <a:endParaRPr lang="en-US"/>
        </a:p>
      </dgm:t>
    </dgm:pt>
    <dgm:pt modelId="{57189D45-D5F0-449A-AECA-DD69E1907FD2}">
      <dgm:prSet phldrT="[Text]"/>
      <dgm:spPr>
        <a:xfrm>
          <a:off x="2327969" y="1246598"/>
          <a:ext cx="830460" cy="830460"/>
        </a:xfrm>
        <a:scene3d>
          <a:camera prst="orthographicFront">
            <a:rot lat="0" lon="0" rev="0"/>
          </a:camera>
          <a:lightRig rig="threePt" dir="t">
            <a:rot lat="0" lon="0" rev="1200000"/>
          </a:lightRig>
        </a:scene3d>
        <a:sp3d>
          <a:bevelT w="63500" h="25400"/>
        </a:sp3d>
      </dgm:spPr>
      <dgm:t>
        <a:bodyPr/>
        <a:lstStyle/>
        <a:p>
          <a:r>
            <a:rPr lang="fa-IR" dirty="0" err="1">
              <a:latin typeface="Calibri"/>
              <a:ea typeface="+mn-ea"/>
              <a:cs typeface="B Titr" panose="00000700000000000000" pitchFamily="2" charset="-78"/>
            </a:rPr>
            <a:t>اعتباربخش</a:t>
          </a:r>
          <a:r>
            <a:rPr lang="fa-IR" dirty="0">
              <a:latin typeface="Calibri"/>
              <a:ea typeface="+mn-ea"/>
              <a:cs typeface="B Titr" panose="00000700000000000000" pitchFamily="2" charset="-78"/>
            </a:rPr>
            <a:t> بیمارستانی</a:t>
          </a:r>
          <a:endParaRPr lang="en-US" dirty="0">
            <a:latin typeface="Calibri"/>
            <a:ea typeface="+mn-ea"/>
            <a:cs typeface="B Titr" panose="00000700000000000000" pitchFamily="2" charset="-78"/>
          </a:endParaRPr>
        </a:p>
      </dgm:t>
    </dgm:pt>
    <dgm:pt modelId="{72C291E2-CEFD-47BC-B015-2253937AEC69}" type="parTrans" cxnId="{7D3456D1-5632-4481-A0FD-6FAFBB785974}">
      <dgm:prSet/>
      <dgm:spPr/>
      <dgm:t>
        <a:bodyPr/>
        <a:lstStyle/>
        <a:p>
          <a:endParaRPr lang="en-US">
            <a:solidFill>
              <a:schemeClr val="tx1"/>
            </a:solidFill>
            <a:cs typeface="B Titr" panose="00000700000000000000" pitchFamily="2" charset="-78"/>
          </a:endParaRPr>
        </a:p>
      </dgm:t>
    </dgm:pt>
    <dgm:pt modelId="{5082B8AB-DB2D-4411-A10A-C0823BA892A0}" type="sibTrans" cxnId="{7D3456D1-5632-4481-A0FD-6FAFBB785974}">
      <dgm:prSet/>
      <dgm:spPr/>
      <dgm:t>
        <a:bodyPr/>
        <a:lstStyle/>
        <a:p>
          <a:endParaRPr lang="en-US">
            <a:solidFill>
              <a:schemeClr val="tx1"/>
            </a:solidFill>
            <a:cs typeface="B Titr" panose="00000700000000000000" pitchFamily="2" charset="-78"/>
          </a:endParaRPr>
        </a:p>
      </dgm:t>
    </dgm:pt>
    <dgm:pt modelId="{94AB448A-67AA-4868-8C89-1E244653FBAE}">
      <dgm:prSet phldrT="[Text]"/>
      <dgm:spPr>
        <a:xfrm>
          <a:off x="2327969" y="1966"/>
          <a:ext cx="830460" cy="830460"/>
        </a:xfrm>
        <a:scene3d>
          <a:camera prst="orthographicFront">
            <a:rot lat="0" lon="0" rev="0"/>
          </a:camera>
          <a:lightRig rig="threePt" dir="t">
            <a:rot lat="0" lon="0" rev="1200000"/>
          </a:lightRig>
        </a:scene3d>
        <a:sp3d>
          <a:bevelT w="63500" h="25400"/>
        </a:sp3d>
      </dgm:spPr>
      <dgm:t>
        <a:bodyPr/>
        <a:lstStyle/>
        <a:p>
          <a:r>
            <a:rPr lang="fa-IR" dirty="0">
              <a:latin typeface="Calibri"/>
              <a:ea typeface="+mn-ea"/>
              <a:cs typeface="B Titr" panose="00000700000000000000" pitchFamily="2" charset="-78"/>
            </a:rPr>
            <a:t>مدیریت و</a:t>
          </a:r>
          <a:r>
            <a:rPr lang="en-US" dirty="0">
              <a:latin typeface="Calibri"/>
              <a:ea typeface="+mn-ea"/>
              <a:cs typeface="B Titr" panose="00000700000000000000" pitchFamily="2" charset="-78"/>
            </a:rPr>
            <a:t> </a:t>
          </a:r>
          <a:r>
            <a:rPr lang="fa-IR" dirty="0">
              <a:latin typeface="Calibri"/>
              <a:ea typeface="+mn-ea"/>
              <a:cs typeface="B Titr" panose="00000700000000000000" pitchFamily="2" charset="-78"/>
            </a:rPr>
            <a:t>رهبری</a:t>
          </a:r>
          <a:endParaRPr lang="en-US" dirty="0">
            <a:latin typeface="Calibri"/>
            <a:ea typeface="+mn-ea"/>
            <a:cs typeface="B Titr" panose="00000700000000000000" pitchFamily="2" charset="-78"/>
          </a:endParaRPr>
        </a:p>
      </dgm:t>
    </dgm:pt>
    <dgm:pt modelId="{07C9B7EA-31B6-446B-A722-F145755D0707}" type="parTrans" cxnId="{D2C276D9-0A52-43A4-90A1-B1369CFE1022}">
      <dgm:prSet/>
      <dgm:spPr>
        <a:xfrm rot="16200000">
          <a:off x="2536114" y="1025889"/>
          <a:ext cx="414170" cy="27246"/>
        </a:xfrm>
      </dgm:spPr>
      <dgm:t>
        <a:bodyPr/>
        <a:lstStyle/>
        <a:p>
          <a:endParaRPr lang="en-US"/>
        </a:p>
      </dgm:t>
    </dgm:pt>
    <dgm:pt modelId="{29B5446F-1E34-497E-BE5F-8F22F73335FC}" type="sibTrans" cxnId="{D2C276D9-0A52-43A4-90A1-B1369CFE1022}">
      <dgm:prSet/>
      <dgm:spPr/>
      <dgm:t>
        <a:bodyPr/>
        <a:lstStyle/>
        <a:p>
          <a:endParaRPr lang="en-US">
            <a:solidFill>
              <a:schemeClr val="tx1"/>
            </a:solidFill>
            <a:cs typeface="B Titr" panose="00000700000000000000" pitchFamily="2" charset="-78"/>
          </a:endParaRPr>
        </a:p>
      </dgm:t>
    </dgm:pt>
    <dgm:pt modelId="{47F786E4-F373-46DD-9017-C377DE44A7B8}">
      <dgm:prSet phldrT="[Text]"/>
      <dgm:spPr>
        <a:xfrm>
          <a:off x="3301061" y="470583"/>
          <a:ext cx="830460" cy="830460"/>
        </a:xfrm>
        <a:scene3d>
          <a:camera prst="orthographicFront">
            <a:rot lat="0" lon="0" rev="0"/>
          </a:camera>
          <a:lightRig rig="threePt" dir="t">
            <a:rot lat="0" lon="0" rev="1200000"/>
          </a:lightRig>
        </a:scene3d>
        <a:sp3d>
          <a:bevelT w="63500" h="25400"/>
        </a:sp3d>
      </dgm:spPr>
      <dgm:t>
        <a:bodyPr/>
        <a:lstStyle/>
        <a:p>
          <a:r>
            <a:rPr lang="fa-IR" dirty="0">
              <a:latin typeface="Calibri"/>
              <a:ea typeface="+mn-ea"/>
              <a:cs typeface="B Titr" panose="00000700000000000000" pitchFamily="2" charset="-78"/>
            </a:rPr>
            <a:t>مراقبت های </a:t>
          </a:r>
          <a:r>
            <a:rPr lang="fa-IR" dirty="0" smtClean="0">
              <a:latin typeface="Calibri"/>
              <a:ea typeface="+mn-ea"/>
              <a:cs typeface="B Titr" panose="00000700000000000000" pitchFamily="2" charset="-78"/>
            </a:rPr>
            <a:t>ودرمان</a:t>
          </a:r>
          <a:endParaRPr lang="en-US" dirty="0">
            <a:latin typeface="Calibri"/>
            <a:ea typeface="+mn-ea"/>
            <a:cs typeface="B Titr" panose="00000700000000000000" pitchFamily="2" charset="-78"/>
          </a:endParaRPr>
        </a:p>
      </dgm:t>
    </dgm:pt>
    <dgm:pt modelId="{77F3F985-EDF5-4744-A178-A87945A7373F}" type="parTrans" cxnId="{E5CE7325-9BF9-4603-AF54-50E9C6FA11BD}">
      <dgm:prSet/>
      <dgm:spPr>
        <a:xfrm rot="19285714">
          <a:off x="3022660" y="1260198"/>
          <a:ext cx="414170" cy="27246"/>
        </a:xfrm>
      </dgm:spPr>
      <dgm:t>
        <a:bodyPr/>
        <a:lstStyle/>
        <a:p>
          <a:endParaRPr lang="en-US">
            <a:solidFill>
              <a:schemeClr val="tx1"/>
            </a:solidFill>
            <a:latin typeface="Calibri"/>
            <a:ea typeface="+mn-ea"/>
            <a:cs typeface="B Titr" panose="00000700000000000000" pitchFamily="2" charset="-78"/>
          </a:endParaRPr>
        </a:p>
      </dgm:t>
    </dgm:pt>
    <dgm:pt modelId="{8F7E2322-B563-4003-B90C-14659C71BC09}" type="sibTrans" cxnId="{E5CE7325-9BF9-4603-AF54-50E9C6FA11BD}">
      <dgm:prSet/>
      <dgm:spPr/>
      <dgm:t>
        <a:bodyPr/>
        <a:lstStyle/>
        <a:p>
          <a:endParaRPr lang="en-US">
            <a:solidFill>
              <a:schemeClr val="tx1"/>
            </a:solidFill>
            <a:cs typeface="B Titr" panose="00000700000000000000" pitchFamily="2" charset="-78"/>
          </a:endParaRPr>
        </a:p>
      </dgm:t>
    </dgm:pt>
    <dgm:pt modelId="{1AE52577-50D7-41C1-A393-D63826A8171B}">
      <dgm:prSet phldrT="[Text]"/>
      <dgm:spPr>
        <a:xfrm>
          <a:off x="3541395" y="1523554"/>
          <a:ext cx="830460" cy="830460"/>
        </a:xfrm>
        <a:scene3d>
          <a:camera prst="orthographicFront">
            <a:rot lat="0" lon="0" rev="0"/>
          </a:camera>
          <a:lightRig rig="threePt" dir="t">
            <a:rot lat="0" lon="0" rev="1200000"/>
          </a:lightRig>
        </a:scene3d>
        <a:sp3d>
          <a:bevelT w="63500" h="25400"/>
        </a:sp3d>
      </dgm:spPr>
      <dgm:t>
        <a:bodyPr/>
        <a:lstStyle/>
        <a:p>
          <a:r>
            <a:rPr lang="fa-IR" dirty="0" smtClean="0">
              <a:latin typeface="Calibri"/>
              <a:ea typeface="+mn-ea"/>
              <a:cs typeface="B Titr" panose="00000700000000000000" pitchFamily="2" charset="-78"/>
            </a:rPr>
            <a:t>مدیریت خدمات پرستاری</a:t>
          </a:r>
          <a:endParaRPr lang="en-US" dirty="0">
            <a:latin typeface="Calibri"/>
            <a:ea typeface="+mn-ea"/>
            <a:cs typeface="B Titr" panose="00000700000000000000" pitchFamily="2" charset="-78"/>
          </a:endParaRPr>
        </a:p>
      </dgm:t>
    </dgm:pt>
    <dgm:pt modelId="{964A4EE5-0DD2-4B75-9921-6211F9049460}" type="parTrans" cxnId="{8925CCA0-0A12-4365-B4A1-C8F64B5C33BA}">
      <dgm:prSet/>
      <dgm:spPr>
        <a:xfrm rot="771429">
          <a:off x="3142827" y="1786683"/>
          <a:ext cx="414170" cy="27246"/>
        </a:xfrm>
      </dgm:spPr>
      <dgm:t>
        <a:bodyPr/>
        <a:lstStyle/>
        <a:p>
          <a:endParaRPr lang="en-US">
            <a:solidFill>
              <a:schemeClr val="tx1"/>
            </a:solidFill>
            <a:latin typeface="Calibri"/>
            <a:ea typeface="+mn-ea"/>
            <a:cs typeface="B Titr" panose="00000700000000000000" pitchFamily="2" charset="-78"/>
          </a:endParaRPr>
        </a:p>
      </dgm:t>
    </dgm:pt>
    <dgm:pt modelId="{20511B23-DF32-458C-A1D3-15ACB9C90062}" type="sibTrans" cxnId="{8925CCA0-0A12-4365-B4A1-C8F64B5C33BA}">
      <dgm:prSet/>
      <dgm:spPr/>
      <dgm:t>
        <a:bodyPr/>
        <a:lstStyle/>
        <a:p>
          <a:endParaRPr lang="en-US">
            <a:solidFill>
              <a:schemeClr val="tx1"/>
            </a:solidFill>
            <a:cs typeface="B Titr" panose="00000700000000000000" pitchFamily="2" charset="-78"/>
          </a:endParaRPr>
        </a:p>
      </dgm:t>
    </dgm:pt>
    <dgm:pt modelId="{5B2F588E-3C44-4759-A963-55C7125F2881}">
      <dgm:prSet phldrT="[Text]"/>
      <dgm:spPr>
        <a:xfrm>
          <a:off x="2867994" y="2367972"/>
          <a:ext cx="830460" cy="830460"/>
        </a:xfrm>
        <a:scene3d>
          <a:camera prst="orthographicFront">
            <a:rot lat="0" lon="0" rev="0"/>
          </a:camera>
          <a:lightRig rig="threePt" dir="t">
            <a:rot lat="0" lon="0" rev="1200000"/>
          </a:lightRig>
        </a:scene3d>
        <a:sp3d>
          <a:bevelT w="63500" h="25400"/>
        </a:sp3d>
      </dgm:spPr>
      <dgm:t>
        <a:bodyPr/>
        <a:lstStyle/>
        <a:p>
          <a:r>
            <a:rPr lang="fa-IR" dirty="0">
              <a:latin typeface="Calibri"/>
              <a:ea typeface="+mn-ea"/>
              <a:cs typeface="B Titr" panose="00000700000000000000" pitchFamily="2" charset="-78"/>
            </a:rPr>
            <a:t>مدیریت دارو و تجهیزات </a:t>
          </a:r>
          <a:endParaRPr lang="en-US" dirty="0">
            <a:latin typeface="Calibri"/>
            <a:ea typeface="+mn-ea"/>
            <a:cs typeface="B Titr" panose="00000700000000000000" pitchFamily="2" charset="-78"/>
          </a:endParaRPr>
        </a:p>
      </dgm:t>
    </dgm:pt>
    <dgm:pt modelId="{B7FC3813-6C91-479F-96E2-4C3FBE3A4E6D}" type="parTrans" cxnId="{74C8CEE8-52CA-4A75-A683-0B1946272DDF}">
      <dgm:prSet/>
      <dgm:spPr>
        <a:xfrm rot="3857143">
          <a:off x="2806127" y="2208892"/>
          <a:ext cx="414170" cy="27246"/>
        </a:xfrm>
      </dgm:spPr>
      <dgm:t>
        <a:bodyPr/>
        <a:lstStyle/>
        <a:p>
          <a:endParaRPr lang="en-US">
            <a:solidFill>
              <a:schemeClr val="tx1"/>
            </a:solidFill>
            <a:latin typeface="Calibri"/>
            <a:ea typeface="+mn-ea"/>
            <a:cs typeface="B Titr" panose="00000700000000000000" pitchFamily="2" charset="-78"/>
          </a:endParaRPr>
        </a:p>
      </dgm:t>
    </dgm:pt>
    <dgm:pt modelId="{DC59AB7E-E910-4A5E-97F9-CE6248D1BA84}" type="sibTrans" cxnId="{74C8CEE8-52CA-4A75-A683-0B1946272DDF}">
      <dgm:prSet/>
      <dgm:spPr/>
      <dgm:t>
        <a:bodyPr/>
        <a:lstStyle/>
        <a:p>
          <a:endParaRPr lang="en-US">
            <a:solidFill>
              <a:schemeClr val="tx1"/>
            </a:solidFill>
            <a:cs typeface="B Titr" panose="00000700000000000000" pitchFamily="2" charset="-78"/>
          </a:endParaRPr>
        </a:p>
      </dgm:t>
    </dgm:pt>
    <dgm:pt modelId="{BDB3B267-F166-46DE-9C8E-E12AA38CA2B3}">
      <dgm:prSet phldrT="[Text]"/>
      <dgm:spPr>
        <a:xfrm>
          <a:off x="1787944" y="2367972"/>
          <a:ext cx="830460" cy="830460"/>
        </a:xfrm>
        <a:scene3d>
          <a:camera prst="orthographicFront">
            <a:rot lat="0" lon="0" rev="0"/>
          </a:camera>
          <a:lightRig rig="threePt" dir="t">
            <a:rot lat="0" lon="0" rev="1200000"/>
          </a:lightRig>
        </a:scene3d>
        <a:sp3d>
          <a:bevelT w="63500" h="25400"/>
        </a:sp3d>
      </dgm:spPr>
      <dgm:t>
        <a:bodyPr/>
        <a:lstStyle/>
        <a:p>
          <a:r>
            <a:rPr lang="fa-IR" dirty="0">
              <a:latin typeface="Calibri"/>
              <a:ea typeface="+mn-ea"/>
              <a:cs typeface="B Titr" panose="00000700000000000000" pitchFamily="2" charset="-78"/>
            </a:rPr>
            <a:t> پیشگیری و بهداشت</a:t>
          </a:r>
          <a:endParaRPr lang="en-US" dirty="0">
            <a:latin typeface="Calibri"/>
            <a:ea typeface="+mn-ea"/>
            <a:cs typeface="B Titr" panose="00000700000000000000" pitchFamily="2" charset="-78"/>
          </a:endParaRPr>
        </a:p>
      </dgm:t>
    </dgm:pt>
    <dgm:pt modelId="{9021C0FE-47DA-4DAB-BECE-EB6A04B6A74D}" type="parTrans" cxnId="{0F026BE7-FCFA-408F-92DD-9A826B4F2DB1}">
      <dgm:prSet/>
      <dgm:spPr>
        <a:xfrm rot="6942857">
          <a:off x="2266102" y="2208892"/>
          <a:ext cx="414170" cy="27246"/>
        </a:xfrm>
      </dgm:spPr>
      <dgm:t>
        <a:bodyPr/>
        <a:lstStyle/>
        <a:p>
          <a:endParaRPr lang="en-US">
            <a:solidFill>
              <a:schemeClr val="tx1"/>
            </a:solidFill>
            <a:latin typeface="Calibri"/>
            <a:ea typeface="+mn-ea"/>
            <a:cs typeface="B Titr" panose="00000700000000000000" pitchFamily="2" charset="-78"/>
          </a:endParaRPr>
        </a:p>
      </dgm:t>
    </dgm:pt>
    <dgm:pt modelId="{2B9C7AA9-60F6-4141-A2F8-F431B3009F7B}" type="sibTrans" cxnId="{0F026BE7-FCFA-408F-92DD-9A826B4F2DB1}">
      <dgm:prSet/>
      <dgm:spPr/>
      <dgm:t>
        <a:bodyPr/>
        <a:lstStyle/>
        <a:p>
          <a:endParaRPr lang="en-US">
            <a:solidFill>
              <a:schemeClr val="tx1"/>
            </a:solidFill>
            <a:cs typeface="B Titr" panose="00000700000000000000" pitchFamily="2" charset="-78"/>
          </a:endParaRPr>
        </a:p>
      </dgm:t>
    </dgm:pt>
    <dgm:pt modelId="{CF648E84-449E-4DF9-8DA5-EBBD956D79F3}">
      <dgm:prSet phldrT="[Text]"/>
      <dgm:spPr>
        <a:xfrm>
          <a:off x="1354877" y="470583"/>
          <a:ext cx="830460" cy="830460"/>
        </a:xfrm>
        <a:scene3d>
          <a:camera prst="orthographicFront">
            <a:rot lat="0" lon="0" rev="0"/>
          </a:camera>
          <a:lightRig rig="threePt" dir="t">
            <a:rot lat="0" lon="0" rev="1200000"/>
          </a:lightRig>
        </a:scene3d>
        <a:sp3d>
          <a:bevelT w="63500" h="25400"/>
        </a:sp3d>
      </dgm:spPr>
      <dgm:t>
        <a:bodyPr/>
        <a:lstStyle/>
        <a:p>
          <a:r>
            <a:rPr lang="fa-IR" dirty="0">
              <a:latin typeface="Calibri"/>
              <a:ea typeface="+mn-ea"/>
              <a:cs typeface="B Titr" panose="00000700000000000000" pitchFamily="2" charset="-78"/>
            </a:rPr>
            <a:t>مدیریت اطلاعات </a:t>
          </a:r>
          <a:endParaRPr lang="en-US" dirty="0">
            <a:latin typeface="Calibri"/>
            <a:ea typeface="+mn-ea"/>
            <a:cs typeface="B Titr" panose="00000700000000000000" pitchFamily="2" charset="-78"/>
          </a:endParaRPr>
        </a:p>
      </dgm:t>
    </dgm:pt>
    <dgm:pt modelId="{9B8FDA80-B404-4BA8-9132-F4DCE775BFF1}" type="parTrans" cxnId="{02618AAD-6C7F-4F35-A521-F03D6CBA1A18}">
      <dgm:prSet/>
      <dgm:spPr>
        <a:xfrm rot="13114286">
          <a:off x="2049568" y="1260198"/>
          <a:ext cx="414170" cy="27246"/>
        </a:xfrm>
      </dgm:spPr>
      <dgm:t>
        <a:bodyPr/>
        <a:lstStyle/>
        <a:p>
          <a:endParaRPr lang="en-US">
            <a:solidFill>
              <a:schemeClr val="tx1"/>
            </a:solidFill>
            <a:latin typeface="Calibri"/>
            <a:ea typeface="+mn-ea"/>
            <a:cs typeface="B Titr" panose="00000700000000000000" pitchFamily="2" charset="-78"/>
          </a:endParaRPr>
        </a:p>
      </dgm:t>
    </dgm:pt>
    <dgm:pt modelId="{AF953E26-C27C-497C-9A4B-706B4C71DED9}" type="sibTrans" cxnId="{02618AAD-6C7F-4F35-A521-F03D6CBA1A18}">
      <dgm:prSet/>
      <dgm:spPr/>
      <dgm:t>
        <a:bodyPr/>
        <a:lstStyle/>
        <a:p>
          <a:endParaRPr lang="en-US">
            <a:solidFill>
              <a:schemeClr val="tx1"/>
            </a:solidFill>
            <a:cs typeface="B Titr" panose="00000700000000000000" pitchFamily="2" charset="-78"/>
          </a:endParaRPr>
        </a:p>
      </dgm:t>
    </dgm:pt>
    <dgm:pt modelId="{7669BC9B-658E-4D30-B212-FB604F5E0202}">
      <dgm:prSet/>
      <dgm:spPr/>
      <dgm:t>
        <a:bodyPr/>
        <a:lstStyle/>
        <a:p>
          <a:r>
            <a:rPr lang="fa-IR" dirty="0" smtClean="0">
              <a:cs typeface="B Titr" panose="00000700000000000000" pitchFamily="2" charset="-78"/>
            </a:rPr>
            <a:t>رعایت حقوق گیرنده خدمت</a:t>
          </a:r>
          <a:endParaRPr lang="en-US" dirty="0">
            <a:cs typeface="B Titr" panose="00000700000000000000" pitchFamily="2" charset="-78"/>
          </a:endParaRPr>
        </a:p>
      </dgm:t>
    </dgm:pt>
    <dgm:pt modelId="{86820512-F523-4EF4-8F56-3040F298D3E3}" type="parTrans" cxnId="{A00C82F6-58A3-402A-95A1-B91FDFB72CB0}">
      <dgm:prSet/>
      <dgm:spPr/>
      <dgm:t>
        <a:bodyPr/>
        <a:lstStyle/>
        <a:p>
          <a:endParaRPr lang="en-US"/>
        </a:p>
      </dgm:t>
    </dgm:pt>
    <dgm:pt modelId="{FE6581BA-FDB2-434D-BB25-A66C5DC560F5}" type="sibTrans" cxnId="{A00C82F6-58A3-402A-95A1-B91FDFB72CB0}">
      <dgm:prSet/>
      <dgm:spPr/>
      <dgm:t>
        <a:bodyPr/>
        <a:lstStyle/>
        <a:p>
          <a:endParaRPr lang="en-US"/>
        </a:p>
      </dgm:t>
    </dgm:pt>
    <dgm:pt modelId="{D2D3FEA7-4D5F-464B-8E1A-EECC39377F87}">
      <dgm:prSet phldrT="[Text]"/>
      <dgm:spPr>
        <a:xfrm>
          <a:off x="1114543" y="1523554"/>
          <a:ext cx="830460" cy="830460"/>
        </a:xfrm>
        <a:scene3d>
          <a:camera prst="orthographicFront">
            <a:rot lat="0" lon="0" rev="0"/>
          </a:camera>
          <a:lightRig rig="threePt" dir="t">
            <a:rot lat="0" lon="0" rev="1200000"/>
          </a:lightRig>
        </a:scene3d>
        <a:sp3d>
          <a:bevelT w="63500" h="25400"/>
        </a:sp3d>
      </dgm:spPr>
      <dgm:t>
        <a:bodyPr/>
        <a:lstStyle/>
        <a:p>
          <a:r>
            <a:rPr lang="fa-IR" dirty="0" smtClean="0">
              <a:latin typeface="Calibri"/>
              <a:ea typeface="+mn-ea"/>
              <a:cs typeface="B Titr" panose="00000700000000000000" pitchFamily="2" charset="-78"/>
            </a:rPr>
            <a:t>مدیریت خدمات </a:t>
          </a:r>
          <a:r>
            <a:rPr lang="fa-IR" dirty="0">
              <a:latin typeface="Calibri"/>
              <a:ea typeface="+mn-ea"/>
              <a:cs typeface="B Titr" panose="00000700000000000000" pitchFamily="2" charset="-78"/>
            </a:rPr>
            <a:t>پاراکینیک</a:t>
          </a:r>
          <a:endParaRPr lang="en-US" dirty="0">
            <a:latin typeface="Calibri"/>
            <a:ea typeface="+mn-ea"/>
            <a:cs typeface="B Titr" panose="00000700000000000000" pitchFamily="2" charset="-78"/>
          </a:endParaRPr>
        </a:p>
      </dgm:t>
    </dgm:pt>
    <dgm:pt modelId="{1CEBD18A-58D6-44B3-A3C7-031BD9EB839A}" type="sibTrans" cxnId="{E713ED74-5588-4445-9047-CBCCD334A192}">
      <dgm:prSet/>
      <dgm:spPr/>
      <dgm:t>
        <a:bodyPr/>
        <a:lstStyle/>
        <a:p>
          <a:endParaRPr lang="en-US">
            <a:solidFill>
              <a:schemeClr val="tx1"/>
            </a:solidFill>
            <a:cs typeface="B Titr" panose="00000700000000000000" pitchFamily="2" charset="-78"/>
          </a:endParaRPr>
        </a:p>
      </dgm:t>
    </dgm:pt>
    <dgm:pt modelId="{0B1BBABA-204F-44DD-B55A-A79791606AC7}" type="parTrans" cxnId="{E713ED74-5588-4445-9047-CBCCD334A192}">
      <dgm:prSet/>
      <dgm:spPr>
        <a:xfrm rot="10028571">
          <a:off x="1929401" y="1786683"/>
          <a:ext cx="414170" cy="27246"/>
        </a:xfrm>
      </dgm:spPr>
      <dgm:t>
        <a:bodyPr/>
        <a:lstStyle/>
        <a:p>
          <a:endParaRPr lang="en-US">
            <a:solidFill>
              <a:schemeClr val="tx1"/>
            </a:solidFill>
            <a:latin typeface="Calibri"/>
            <a:ea typeface="+mn-ea"/>
            <a:cs typeface="B Titr" panose="00000700000000000000" pitchFamily="2" charset="-78"/>
          </a:endParaRPr>
        </a:p>
      </dgm:t>
    </dgm:pt>
    <dgm:pt modelId="{66EAE9B5-3E10-4AAB-A048-62CF399CD509}" type="pres">
      <dgm:prSet presAssocID="{2200C667-98AC-40FB-849D-608BB7A2DA1A}" presName="cycle" presStyleCnt="0">
        <dgm:presLayoutVars>
          <dgm:chMax val="1"/>
          <dgm:dir/>
          <dgm:animLvl val="ctr"/>
          <dgm:resizeHandles val="exact"/>
        </dgm:presLayoutVars>
      </dgm:prSet>
      <dgm:spPr/>
      <dgm:t>
        <a:bodyPr/>
        <a:lstStyle/>
        <a:p>
          <a:endParaRPr lang="en-US"/>
        </a:p>
      </dgm:t>
    </dgm:pt>
    <dgm:pt modelId="{3726329A-1983-47DB-9718-4FA19548398F}" type="pres">
      <dgm:prSet presAssocID="{57189D45-D5F0-449A-AECA-DD69E1907FD2}" presName="centerShape" presStyleLbl="node0" presStyleIdx="0" presStyleCnt="1"/>
      <dgm:spPr>
        <a:prstGeom prst="ellipse">
          <a:avLst/>
        </a:prstGeom>
      </dgm:spPr>
      <dgm:t>
        <a:bodyPr/>
        <a:lstStyle/>
        <a:p>
          <a:endParaRPr lang="en-US"/>
        </a:p>
      </dgm:t>
    </dgm:pt>
    <dgm:pt modelId="{78FAA2D6-2C1E-4B76-99A9-8EB471F2378A}" type="pres">
      <dgm:prSet presAssocID="{07C9B7EA-31B6-446B-A722-F145755D0707}" presName="Name9" presStyleLbl="parChTrans1D2" presStyleIdx="0" presStyleCnt="8"/>
      <dgm:spPr/>
      <dgm:t>
        <a:bodyPr/>
        <a:lstStyle/>
        <a:p>
          <a:endParaRPr lang="en-US"/>
        </a:p>
      </dgm:t>
    </dgm:pt>
    <dgm:pt modelId="{40C99A04-1625-4AF5-9B23-8BDB21AA8697}" type="pres">
      <dgm:prSet presAssocID="{07C9B7EA-31B6-446B-A722-F145755D0707}" presName="connTx" presStyleLbl="parChTrans1D2" presStyleIdx="0" presStyleCnt="8"/>
      <dgm:spPr/>
      <dgm:t>
        <a:bodyPr/>
        <a:lstStyle/>
        <a:p>
          <a:endParaRPr lang="en-US"/>
        </a:p>
      </dgm:t>
    </dgm:pt>
    <dgm:pt modelId="{43774C8E-EEA6-4590-A748-E8833F9CFE52}" type="pres">
      <dgm:prSet presAssocID="{94AB448A-67AA-4868-8C89-1E244653FBAE}" presName="node" presStyleLbl="node1" presStyleIdx="0" presStyleCnt="8">
        <dgm:presLayoutVars>
          <dgm:bulletEnabled val="1"/>
        </dgm:presLayoutVars>
      </dgm:prSet>
      <dgm:spPr>
        <a:prstGeom prst="ellipse">
          <a:avLst/>
        </a:prstGeom>
      </dgm:spPr>
      <dgm:t>
        <a:bodyPr/>
        <a:lstStyle/>
        <a:p>
          <a:endParaRPr lang="en-US"/>
        </a:p>
      </dgm:t>
    </dgm:pt>
    <dgm:pt modelId="{157AA03B-3FB2-48B3-A33C-360E710B0EC9}" type="pres">
      <dgm:prSet presAssocID="{77F3F985-EDF5-4744-A178-A87945A7373F}" presName="Name9" presStyleLbl="parChTrans1D2" presStyleIdx="1" presStyleCnt="8"/>
      <dgm:spPr>
        <a:custGeom>
          <a:avLst/>
          <a:gdLst/>
          <a:ahLst/>
          <a:cxnLst/>
          <a:rect l="0" t="0" r="0" b="0"/>
          <a:pathLst>
            <a:path>
              <a:moveTo>
                <a:pt x="0" y="13623"/>
              </a:moveTo>
              <a:lnTo>
                <a:pt x="414170" y="13623"/>
              </a:lnTo>
            </a:path>
          </a:pathLst>
        </a:custGeom>
      </dgm:spPr>
      <dgm:t>
        <a:bodyPr/>
        <a:lstStyle/>
        <a:p>
          <a:endParaRPr lang="en-US"/>
        </a:p>
      </dgm:t>
    </dgm:pt>
    <dgm:pt modelId="{AA37DE08-B56F-470F-BF81-2EFCA9DE3617}" type="pres">
      <dgm:prSet presAssocID="{77F3F985-EDF5-4744-A178-A87945A7373F}" presName="connTx" presStyleLbl="parChTrans1D2" presStyleIdx="1" presStyleCnt="8"/>
      <dgm:spPr/>
      <dgm:t>
        <a:bodyPr/>
        <a:lstStyle/>
        <a:p>
          <a:endParaRPr lang="en-US"/>
        </a:p>
      </dgm:t>
    </dgm:pt>
    <dgm:pt modelId="{46A9C766-D6D6-4097-9779-541DED64BEDC}" type="pres">
      <dgm:prSet presAssocID="{47F786E4-F373-46DD-9017-C377DE44A7B8}" presName="node" presStyleLbl="node1" presStyleIdx="1" presStyleCnt="8">
        <dgm:presLayoutVars>
          <dgm:bulletEnabled val="1"/>
        </dgm:presLayoutVars>
      </dgm:prSet>
      <dgm:spPr>
        <a:prstGeom prst="ellipse">
          <a:avLst/>
        </a:prstGeom>
      </dgm:spPr>
      <dgm:t>
        <a:bodyPr/>
        <a:lstStyle/>
        <a:p>
          <a:endParaRPr lang="en-US"/>
        </a:p>
      </dgm:t>
    </dgm:pt>
    <dgm:pt modelId="{8A0AEAA4-70BF-4866-8861-23F6DB4C5CF5}" type="pres">
      <dgm:prSet presAssocID="{964A4EE5-0DD2-4B75-9921-6211F9049460}" presName="Name9" presStyleLbl="parChTrans1D2" presStyleIdx="2" presStyleCnt="8"/>
      <dgm:spPr>
        <a:custGeom>
          <a:avLst/>
          <a:gdLst/>
          <a:ahLst/>
          <a:cxnLst/>
          <a:rect l="0" t="0" r="0" b="0"/>
          <a:pathLst>
            <a:path>
              <a:moveTo>
                <a:pt x="0" y="13623"/>
              </a:moveTo>
              <a:lnTo>
                <a:pt x="414170" y="13623"/>
              </a:lnTo>
            </a:path>
          </a:pathLst>
        </a:custGeom>
      </dgm:spPr>
      <dgm:t>
        <a:bodyPr/>
        <a:lstStyle/>
        <a:p>
          <a:endParaRPr lang="en-US"/>
        </a:p>
      </dgm:t>
    </dgm:pt>
    <dgm:pt modelId="{17D192BE-F1D8-45E4-B097-2C0D00E258F7}" type="pres">
      <dgm:prSet presAssocID="{964A4EE5-0DD2-4B75-9921-6211F9049460}" presName="connTx" presStyleLbl="parChTrans1D2" presStyleIdx="2" presStyleCnt="8"/>
      <dgm:spPr/>
      <dgm:t>
        <a:bodyPr/>
        <a:lstStyle/>
        <a:p>
          <a:endParaRPr lang="en-US"/>
        </a:p>
      </dgm:t>
    </dgm:pt>
    <dgm:pt modelId="{AB4F62B0-F01F-4B95-AC80-6B2DA21BA740}" type="pres">
      <dgm:prSet presAssocID="{1AE52577-50D7-41C1-A393-D63826A8171B}" presName="node" presStyleLbl="node1" presStyleIdx="2" presStyleCnt="8">
        <dgm:presLayoutVars>
          <dgm:bulletEnabled val="1"/>
        </dgm:presLayoutVars>
      </dgm:prSet>
      <dgm:spPr>
        <a:prstGeom prst="ellipse">
          <a:avLst/>
        </a:prstGeom>
      </dgm:spPr>
      <dgm:t>
        <a:bodyPr/>
        <a:lstStyle/>
        <a:p>
          <a:endParaRPr lang="en-US"/>
        </a:p>
      </dgm:t>
    </dgm:pt>
    <dgm:pt modelId="{04504D46-4752-4EE5-AD78-80D835A2BC73}" type="pres">
      <dgm:prSet presAssocID="{B7FC3813-6C91-479F-96E2-4C3FBE3A4E6D}" presName="Name9" presStyleLbl="parChTrans1D2" presStyleIdx="3" presStyleCnt="8"/>
      <dgm:spPr>
        <a:custGeom>
          <a:avLst/>
          <a:gdLst/>
          <a:ahLst/>
          <a:cxnLst/>
          <a:rect l="0" t="0" r="0" b="0"/>
          <a:pathLst>
            <a:path>
              <a:moveTo>
                <a:pt x="0" y="13623"/>
              </a:moveTo>
              <a:lnTo>
                <a:pt x="414170" y="13623"/>
              </a:lnTo>
            </a:path>
          </a:pathLst>
        </a:custGeom>
      </dgm:spPr>
      <dgm:t>
        <a:bodyPr/>
        <a:lstStyle/>
        <a:p>
          <a:endParaRPr lang="en-US"/>
        </a:p>
      </dgm:t>
    </dgm:pt>
    <dgm:pt modelId="{0B2BE2BF-D91B-4912-BE51-FD0DA5995DBE}" type="pres">
      <dgm:prSet presAssocID="{B7FC3813-6C91-479F-96E2-4C3FBE3A4E6D}" presName="connTx" presStyleLbl="parChTrans1D2" presStyleIdx="3" presStyleCnt="8"/>
      <dgm:spPr/>
      <dgm:t>
        <a:bodyPr/>
        <a:lstStyle/>
        <a:p>
          <a:endParaRPr lang="en-US"/>
        </a:p>
      </dgm:t>
    </dgm:pt>
    <dgm:pt modelId="{A7A88494-D3A9-4BFE-A6D6-6C800EB289A2}" type="pres">
      <dgm:prSet presAssocID="{5B2F588E-3C44-4759-A963-55C7125F2881}" presName="node" presStyleLbl="node1" presStyleIdx="3" presStyleCnt="8">
        <dgm:presLayoutVars>
          <dgm:bulletEnabled val="1"/>
        </dgm:presLayoutVars>
      </dgm:prSet>
      <dgm:spPr>
        <a:prstGeom prst="ellipse">
          <a:avLst/>
        </a:prstGeom>
      </dgm:spPr>
      <dgm:t>
        <a:bodyPr/>
        <a:lstStyle/>
        <a:p>
          <a:endParaRPr lang="en-US"/>
        </a:p>
      </dgm:t>
    </dgm:pt>
    <dgm:pt modelId="{769877CE-F013-4B34-8F7C-680B46A7EA09}" type="pres">
      <dgm:prSet presAssocID="{9021C0FE-47DA-4DAB-BECE-EB6A04B6A74D}" presName="Name9" presStyleLbl="parChTrans1D2" presStyleIdx="4" presStyleCnt="8"/>
      <dgm:spPr>
        <a:custGeom>
          <a:avLst/>
          <a:gdLst/>
          <a:ahLst/>
          <a:cxnLst/>
          <a:rect l="0" t="0" r="0" b="0"/>
          <a:pathLst>
            <a:path>
              <a:moveTo>
                <a:pt x="0" y="13623"/>
              </a:moveTo>
              <a:lnTo>
                <a:pt x="414170" y="13623"/>
              </a:lnTo>
            </a:path>
          </a:pathLst>
        </a:custGeom>
      </dgm:spPr>
      <dgm:t>
        <a:bodyPr/>
        <a:lstStyle/>
        <a:p>
          <a:endParaRPr lang="en-US"/>
        </a:p>
      </dgm:t>
    </dgm:pt>
    <dgm:pt modelId="{6218B896-80EE-4161-AFB9-FF83433412D6}" type="pres">
      <dgm:prSet presAssocID="{9021C0FE-47DA-4DAB-BECE-EB6A04B6A74D}" presName="connTx" presStyleLbl="parChTrans1D2" presStyleIdx="4" presStyleCnt="8"/>
      <dgm:spPr/>
      <dgm:t>
        <a:bodyPr/>
        <a:lstStyle/>
        <a:p>
          <a:endParaRPr lang="en-US"/>
        </a:p>
      </dgm:t>
    </dgm:pt>
    <dgm:pt modelId="{7F47197B-5865-4192-A890-80EEA08BD774}" type="pres">
      <dgm:prSet presAssocID="{BDB3B267-F166-46DE-9C8E-E12AA38CA2B3}" presName="node" presStyleLbl="node1" presStyleIdx="4" presStyleCnt="8">
        <dgm:presLayoutVars>
          <dgm:bulletEnabled val="1"/>
        </dgm:presLayoutVars>
      </dgm:prSet>
      <dgm:spPr>
        <a:prstGeom prst="ellipse">
          <a:avLst/>
        </a:prstGeom>
      </dgm:spPr>
      <dgm:t>
        <a:bodyPr/>
        <a:lstStyle/>
        <a:p>
          <a:endParaRPr lang="en-US"/>
        </a:p>
      </dgm:t>
    </dgm:pt>
    <dgm:pt modelId="{AA5B3EE2-2A2B-4245-B1B4-BDBAC47CF27B}" type="pres">
      <dgm:prSet presAssocID="{86820512-F523-4EF4-8F56-3040F298D3E3}" presName="Name9" presStyleLbl="parChTrans1D2" presStyleIdx="5" presStyleCnt="8"/>
      <dgm:spPr/>
      <dgm:t>
        <a:bodyPr/>
        <a:lstStyle/>
        <a:p>
          <a:endParaRPr lang="en-US"/>
        </a:p>
      </dgm:t>
    </dgm:pt>
    <dgm:pt modelId="{4B4F1E68-8D43-4AC4-8E72-0C55A7259F64}" type="pres">
      <dgm:prSet presAssocID="{86820512-F523-4EF4-8F56-3040F298D3E3}" presName="connTx" presStyleLbl="parChTrans1D2" presStyleIdx="5" presStyleCnt="8"/>
      <dgm:spPr/>
      <dgm:t>
        <a:bodyPr/>
        <a:lstStyle/>
        <a:p>
          <a:endParaRPr lang="en-US"/>
        </a:p>
      </dgm:t>
    </dgm:pt>
    <dgm:pt modelId="{4DD9CC2E-EEF4-4D29-86CB-D63DA5351430}" type="pres">
      <dgm:prSet presAssocID="{7669BC9B-658E-4D30-B212-FB604F5E0202}" presName="node" presStyleLbl="node1" presStyleIdx="5" presStyleCnt="8">
        <dgm:presLayoutVars>
          <dgm:bulletEnabled val="1"/>
        </dgm:presLayoutVars>
      </dgm:prSet>
      <dgm:spPr/>
      <dgm:t>
        <a:bodyPr/>
        <a:lstStyle/>
        <a:p>
          <a:endParaRPr lang="en-US"/>
        </a:p>
      </dgm:t>
    </dgm:pt>
    <dgm:pt modelId="{05644984-D920-408C-AA1C-DA1CFAFD6BCD}" type="pres">
      <dgm:prSet presAssocID="{0B1BBABA-204F-44DD-B55A-A79791606AC7}" presName="Name9" presStyleLbl="parChTrans1D2" presStyleIdx="6" presStyleCnt="8"/>
      <dgm:spPr>
        <a:custGeom>
          <a:avLst/>
          <a:gdLst/>
          <a:ahLst/>
          <a:cxnLst/>
          <a:rect l="0" t="0" r="0" b="0"/>
          <a:pathLst>
            <a:path>
              <a:moveTo>
                <a:pt x="0" y="13623"/>
              </a:moveTo>
              <a:lnTo>
                <a:pt x="414170" y="13623"/>
              </a:lnTo>
            </a:path>
          </a:pathLst>
        </a:custGeom>
      </dgm:spPr>
      <dgm:t>
        <a:bodyPr/>
        <a:lstStyle/>
        <a:p>
          <a:endParaRPr lang="en-US"/>
        </a:p>
      </dgm:t>
    </dgm:pt>
    <dgm:pt modelId="{AC7ECC7B-D5B8-4395-98A1-7B64F5A266EF}" type="pres">
      <dgm:prSet presAssocID="{0B1BBABA-204F-44DD-B55A-A79791606AC7}" presName="connTx" presStyleLbl="parChTrans1D2" presStyleIdx="6" presStyleCnt="8"/>
      <dgm:spPr/>
      <dgm:t>
        <a:bodyPr/>
        <a:lstStyle/>
        <a:p>
          <a:endParaRPr lang="en-US"/>
        </a:p>
      </dgm:t>
    </dgm:pt>
    <dgm:pt modelId="{4F5D18D7-3929-4130-8BB3-1C8141423BFB}" type="pres">
      <dgm:prSet presAssocID="{D2D3FEA7-4D5F-464B-8E1A-EECC39377F87}" presName="node" presStyleLbl="node1" presStyleIdx="6" presStyleCnt="8">
        <dgm:presLayoutVars>
          <dgm:bulletEnabled val="1"/>
        </dgm:presLayoutVars>
      </dgm:prSet>
      <dgm:spPr>
        <a:prstGeom prst="ellipse">
          <a:avLst/>
        </a:prstGeom>
      </dgm:spPr>
      <dgm:t>
        <a:bodyPr/>
        <a:lstStyle/>
        <a:p>
          <a:endParaRPr lang="en-US"/>
        </a:p>
      </dgm:t>
    </dgm:pt>
    <dgm:pt modelId="{E528B9EC-8462-4AEE-88E9-A08611FBB791}" type="pres">
      <dgm:prSet presAssocID="{9B8FDA80-B404-4BA8-9132-F4DCE775BFF1}" presName="Name9" presStyleLbl="parChTrans1D2" presStyleIdx="7" presStyleCnt="8"/>
      <dgm:spPr>
        <a:custGeom>
          <a:avLst/>
          <a:gdLst/>
          <a:ahLst/>
          <a:cxnLst/>
          <a:rect l="0" t="0" r="0" b="0"/>
          <a:pathLst>
            <a:path>
              <a:moveTo>
                <a:pt x="0" y="13623"/>
              </a:moveTo>
              <a:lnTo>
                <a:pt x="414170" y="13623"/>
              </a:lnTo>
            </a:path>
          </a:pathLst>
        </a:custGeom>
      </dgm:spPr>
      <dgm:t>
        <a:bodyPr/>
        <a:lstStyle/>
        <a:p>
          <a:endParaRPr lang="en-US"/>
        </a:p>
      </dgm:t>
    </dgm:pt>
    <dgm:pt modelId="{AF355AB3-941D-4B90-94AA-2A3C64D2435C}" type="pres">
      <dgm:prSet presAssocID="{9B8FDA80-B404-4BA8-9132-F4DCE775BFF1}" presName="connTx" presStyleLbl="parChTrans1D2" presStyleIdx="7" presStyleCnt="8"/>
      <dgm:spPr/>
      <dgm:t>
        <a:bodyPr/>
        <a:lstStyle/>
        <a:p>
          <a:endParaRPr lang="en-US"/>
        </a:p>
      </dgm:t>
    </dgm:pt>
    <dgm:pt modelId="{9A074010-CCC6-4465-A8AE-DE1DBC38627E}" type="pres">
      <dgm:prSet presAssocID="{CF648E84-449E-4DF9-8DA5-EBBD956D79F3}" presName="node" presStyleLbl="node1" presStyleIdx="7" presStyleCnt="8">
        <dgm:presLayoutVars>
          <dgm:bulletEnabled val="1"/>
        </dgm:presLayoutVars>
      </dgm:prSet>
      <dgm:spPr>
        <a:prstGeom prst="ellipse">
          <a:avLst/>
        </a:prstGeom>
      </dgm:spPr>
      <dgm:t>
        <a:bodyPr/>
        <a:lstStyle/>
        <a:p>
          <a:endParaRPr lang="en-US"/>
        </a:p>
      </dgm:t>
    </dgm:pt>
  </dgm:ptLst>
  <dgm:cxnLst>
    <dgm:cxn modelId="{05E99084-D5D0-4A2F-AF04-35B0E814295F}" type="presOf" srcId="{1AE52577-50D7-41C1-A393-D63826A8171B}" destId="{AB4F62B0-F01F-4B95-AC80-6B2DA21BA740}" srcOrd="0" destOrd="0" presId="urn:microsoft.com/office/officeart/2005/8/layout/radial1"/>
    <dgm:cxn modelId="{5A961449-86D1-4BC3-B27D-99E9A56F70BF}" type="presOf" srcId="{7669BC9B-658E-4D30-B212-FB604F5E0202}" destId="{4DD9CC2E-EEF4-4D29-86CB-D63DA5351430}" srcOrd="0" destOrd="0" presId="urn:microsoft.com/office/officeart/2005/8/layout/radial1"/>
    <dgm:cxn modelId="{DC8FC617-38D0-4CE8-B92F-7E3765177BF7}" type="presOf" srcId="{0B1BBABA-204F-44DD-B55A-A79791606AC7}" destId="{AC7ECC7B-D5B8-4395-98A1-7B64F5A266EF}" srcOrd="1" destOrd="0" presId="urn:microsoft.com/office/officeart/2005/8/layout/radial1"/>
    <dgm:cxn modelId="{C7D67C15-D84C-409E-B050-3E44C228D7D9}" type="presOf" srcId="{D2D3FEA7-4D5F-464B-8E1A-EECC39377F87}" destId="{4F5D18D7-3929-4130-8BB3-1C8141423BFB}" srcOrd="0" destOrd="0" presId="urn:microsoft.com/office/officeart/2005/8/layout/radial1"/>
    <dgm:cxn modelId="{6874BE52-9347-4928-9796-E8900228464D}" type="presOf" srcId="{47F786E4-F373-46DD-9017-C377DE44A7B8}" destId="{46A9C766-D6D6-4097-9779-541DED64BEDC}" srcOrd="0" destOrd="0" presId="urn:microsoft.com/office/officeart/2005/8/layout/radial1"/>
    <dgm:cxn modelId="{15A60D93-2179-43EB-8B47-703353D6776D}" type="presOf" srcId="{964A4EE5-0DD2-4B75-9921-6211F9049460}" destId="{17D192BE-F1D8-45E4-B097-2C0D00E258F7}" srcOrd="1" destOrd="0" presId="urn:microsoft.com/office/officeart/2005/8/layout/radial1"/>
    <dgm:cxn modelId="{2A2B14D4-53E0-4F9E-8C91-A5110701D804}" type="presOf" srcId="{CF648E84-449E-4DF9-8DA5-EBBD956D79F3}" destId="{9A074010-CCC6-4465-A8AE-DE1DBC38627E}" srcOrd="0" destOrd="0" presId="urn:microsoft.com/office/officeart/2005/8/layout/radial1"/>
    <dgm:cxn modelId="{74C8CEE8-52CA-4A75-A683-0B1946272DDF}" srcId="{57189D45-D5F0-449A-AECA-DD69E1907FD2}" destId="{5B2F588E-3C44-4759-A963-55C7125F2881}" srcOrd="3" destOrd="0" parTransId="{B7FC3813-6C91-479F-96E2-4C3FBE3A4E6D}" sibTransId="{DC59AB7E-E910-4A5E-97F9-CE6248D1BA84}"/>
    <dgm:cxn modelId="{4A94F935-8C41-4A3E-8149-B4AFF5D7308B}" type="presOf" srcId="{94AB448A-67AA-4868-8C89-1E244653FBAE}" destId="{43774C8E-EEA6-4590-A748-E8833F9CFE52}" srcOrd="0" destOrd="0" presId="urn:microsoft.com/office/officeart/2005/8/layout/radial1"/>
    <dgm:cxn modelId="{D2C276D9-0A52-43A4-90A1-B1369CFE1022}" srcId="{57189D45-D5F0-449A-AECA-DD69E1907FD2}" destId="{94AB448A-67AA-4868-8C89-1E244653FBAE}" srcOrd="0" destOrd="0" parTransId="{07C9B7EA-31B6-446B-A722-F145755D0707}" sibTransId="{29B5446F-1E34-497E-BE5F-8F22F73335FC}"/>
    <dgm:cxn modelId="{8925CCA0-0A12-4365-B4A1-C8F64B5C33BA}" srcId="{57189D45-D5F0-449A-AECA-DD69E1907FD2}" destId="{1AE52577-50D7-41C1-A393-D63826A8171B}" srcOrd="2" destOrd="0" parTransId="{964A4EE5-0DD2-4B75-9921-6211F9049460}" sibTransId="{20511B23-DF32-458C-A1D3-15ACB9C90062}"/>
    <dgm:cxn modelId="{D5484F20-7FFD-48B2-A485-988A68E7A098}" type="presOf" srcId="{0B1BBABA-204F-44DD-B55A-A79791606AC7}" destId="{05644984-D920-408C-AA1C-DA1CFAFD6BCD}" srcOrd="0" destOrd="0" presId="urn:microsoft.com/office/officeart/2005/8/layout/radial1"/>
    <dgm:cxn modelId="{7D3456D1-5632-4481-A0FD-6FAFBB785974}" srcId="{2200C667-98AC-40FB-849D-608BB7A2DA1A}" destId="{57189D45-D5F0-449A-AECA-DD69E1907FD2}" srcOrd="0" destOrd="0" parTransId="{72C291E2-CEFD-47BC-B015-2253937AEC69}" sibTransId="{5082B8AB-DB2D-4411-A10A-C0823BA892A0}"/>
    <dgm:cxn modelId="{FF6E6B71-F43D-40B7-99B7-9BED7E845E33}" type="presOf" srcId="{9021C0FE-47DA-4DAB-BECE-EB6A04B6A74D}" destId="{6218B896-80EE-4161-AFB9-FF83433412D6}" srcOrd="1" destOrd="0" presId="urn:microsoft.com/office/officeart/2005/8/layout/radial1"/>
    <dgm:cxn modelId="{0F026BE7-FCFA-408F-92DD-9A826B4F2DB1}" srcId="{57189D45-D5F0-449A-AECA-DD69E1907FD2}" destId="{BDB3B267-F166-46DE-9C8E-E12AA38CA2B3}" srcOrd="4" destOrd="0" parTransId="{9021C0FE-47DA-4DAB-BECE-EB6A04B6A74D}" sibTransId="{2B9C7AA9-60F6-4141-A2F8-F431B3009F7B}"/>
    <dgm:cxn modelId="{A00C82F6-58A3-402A-95A1-B91FDFB72CB0}" srcId="{57189D45-D5F0-449A-AECA-DD69E1907FD2}" destId="{7669BC9B-658E-4D30-B212-FB604F5E0202}" srcOrd="5" destOrd="0" parTransId="{86820512-F523-4EF4-8F56-3040F298D3E3}" sibTransId="{FE6581BA-FDB2-434D-BB25-A66C5DC560F5}"/>
    <dgm:cxn modelId="{092D5414-6BC1-4E71-90E7-6A09644E178A}" type="presOf" srcId="{9B8FDA80-B404-4BA8-9132-F4DCE775BFF1}" destId="{E528B9EC-8462-4AEE-88E9-A08611FBB791}" srcOrd="0" destOrd="0" presId="urn:microsoft.com/office/officeart/2005/8/layout/radial1"/>
    <dgm:cxn modelId="{F1D8A56E-E039-439E-9118-FC614F4494F2}" type="presOf" srcId="{77F3F985-EDF5-4744-A178-A87945A7373F}" destId="{157AA03B-3FB2-48B3-A33C-360E710B0EC9}" srcOrd="0" destOrd="0" presId="urn:microsoft.com/office/officeart/2005/8/layout/radial1"/>
    <dgm:cxn modelId="{66550F27-B351-46AA-8378-6AF47CF346A8}" type="presOf" srcId="{2200C667-98AC-40FB-849D-608BB7A2DA1A}" destId="{66EAE9B5-3E10-4AAB-A048-62CF399CD509}" srcOrd="0" destOrd="0" presId="urn:microsoft.com/office/officeart/2005/8/layout/radial1"/>
    <dgm:cxn modelId="{ED7DBBAB-0B4B-4495-ADB2-54AA395C08EB}" type="presOf" srcId="{77F3F985-EDF5-4744-A178-A87945A7373F}" destId="{AA37DE08-B56F-470F-BF81-2EFCA9DE3617}" srcOrd="1" destOrd="0" presId="urn:microsoft.com/office/officeart/2005/8/layout/radial1"/>
    <dgm:cxn modelId="{35AD8448-A4CA-4E83-9F07-7C1F6795D230}" type="presOf" srcId="{964A4EE5-0DD2-4B75-9921-6211F9049460}" destId="{8A0AEAA4-70BF-4866-8861-23F6DB4C5CF5}" srcOrd="0" destOrd="0" presId="urn:microsoft.com/office/officeart/2005/8/layout/radial1"/>
    <dgm:cxn modelId="{C7CEC9B9-B50D-435F-90E0-DA3926FAF066}" type="presOf" srcId="{07C9B7EA-31B6-446B-A722-F145755D0707}" destId="{40C99A04-1625-4AF5-9B23-8BDB21AA8697}" srcOrd="1" destOrd="0" presId="urn:microsoft.com/office/officeart/2005/8/layout/radial1"/>
    <dgm:cxn modelId="{608FDA96-144C-4766-A5E2-F32F5B00B00C}" type="presOf" srcId="{57189D45-D5F0-449A-AECA-DD69E1907FD2}" destId="{3726329A-1983-47DB-9718-4FA19548398F}" srcOrd="0" destOrd="0" presId="urn:microsoft.com/office/officeart/2005/8/layout/radial1"/>
    <dgm:cxn modelId="{83754042-24DE-4432-936C-91D64FFE6E69}" type="presOf" srcId="{5B2F588E-3C44-4759-A963-55C7125F2881}" destId="{A7A88494-D3A9-4BFE-A6D6-6C800EB289A2}" srcOrd="0" destOrd="0" presId="urn:microsoft.com/office/officeart/2005/8/layout/radial1"/>
    <dgm:cxn modelId="{ABCCAAF1-1697-4B6B-AF61-228C4AADFDFC}" type="presOf" srcId="{9B8FDA80-B404-4BA8-9132-F4DCE775BFF1}" destId="{AF355AB3-941D-4B90-94AA-2A3C64D2435C}" srcOrd="1" destOrd="0" presId="urn:microsoft.com/office/officeart/2005/8/layout/radial1"/>
    <dgm:cxn modelId="{E713ED74-5588-4445-9047-CBCCD334A192}" srcId="{57189D45-D5F0-449A-AECA-DD69E1907FD2}" destId="{D2D3FEA7-4D5F-464B-8E1A-EECC39377F87}" srcOrd="6" destOrd="0" parTransId="{0B1BBABA-204F-44DD-B55A-A79791606AC7}" sibTransId="{1CEBD18A-58D6-44B3-A3C7-031BD9EB839A}"/>
    <dgm:cxn modelId="{1ACB17D2-5B27-4622-B388-5A7C2317F8C2}" type="presOf" srcId="{9021C0FE-47DA-4DAB-BECE-EB6A04B6A74D}" destId="{769877CE-F013-4B34-8F7C-680B46A7EA09}" srcOrd="0" destOrd="0" presId="urn:microsoft.com/office/officeart/2005/8/layout/radial1"/>
    <dgm:cxn modelId="{6621AF03-13F6-4A48-B373-45676F26EBD7}" type="presOf" srcId="{B7FC3813-6C91-479F-96E2-4C3FBE3A4E6D}" destId="{0B2BE2BF-D91B-4912-BE51-FD0DA5995DBE}" srcOrd="1" destOrd="0" presId="urn:microsoft.com/office/officeart/2005/8/layout/radial1"/>
    <dgm:cxn modelId="{5A1FD588-A5CC-43D1-9C5F-36E89B1E87ED}" type="presOf" srcId="{BDB3B267-F166-46DE-9C8E-E12AA38CA2B3}" destId="{7F47197B-5865-4192-A890-80EEA08BD774}" srcOrd="0" destOrd="0" presId="urn:microsoft.com/office/officeart/2005/8/layout/radial1"/>
    <dgm:cxn modelId="{02618AAD-6C7F-4F35-A521-F03D6CBA1A18}" srcId="{57189D45-D5F0-449A-AECA-DD69E1907FD2}" destId="{CF648E84-449E-4DF9-8DA5-EBBD956D79F3}" srcOrd="7" destOrd="0" parTransId="{9B8FDA80-B404-4BA8-9132-F4DCE775BFF1}" sibTransId="{AF953E26-C27C-497C-9A4B-706B4C71DED9}"/>
    <dgm:cxn modelId="{51159E4A-B026-40AD-B5E2-EBB0D45E919B}" type="presOf" srcId="{B7FC3813-6C91-479F-96E2-4C3FBE3A4E6D}" destId="{04504D46-4752-4EE5-AD78-80D835A2BC73}" srcOrd="0" destOrd="0" presId="urn:microsoft.com/office/officeart/2005/8/layout/radial1"/>
    <dgm:cxn modelId="{67C747A4-B58F-448A-938F-F3801504FC14}" type="presOf" srcId="{86820512-F523-4EF4-8F56-3040F298D3E3}" destId="{AA5B3EE2-2A2B-4245-B1B4-BDBAC47CF27B}" srcOrd="0" destOrd="0" presId="urn:microsoft.com/office/officeart/2005/8/layout/radial1"/>
    <dgm:cxn modelId="{762C2291-D8E0-406D-87F4-F9CF70B01E17}" type="presOf" srcId="{07C9B7EA-31B6-446B-A722-F145755D0707}" destId="{78FAA2D6-2C1E-4B76-99A9-8EB471F2378A}" srcOrd="0" destOrd="0" presId="urn:microsoft.com/office/officeart/2005/8/layout/radial1"/>
    <dgm:cxn modelId="{C284EF08-7004-4650-BF76-86B13AF7D371}" type="presOf" srcId="{86820512-F523-4EF4-8F56-3040F298D3E3}" destId="{4B4F1E68-8D43-4AC4-8E72-0C55A7259F64}" srcOrd="1" destOrd="0" presId="urn:microsoft.com/office/officeart/2005/8/layout/radial1"/>
    <dgm:cxn modelId="{E5CE7325-9BF9-4603-AF54-50E9C6FA11BD}" srcId="{57189D45-D5F0-449A-AECA-DD69E1907FD2}" destId="{47F786E4-F373-46DD-9017-C377DE44A7B8}" srcOrd="1" destOrd="0" parTransId="{77F3F985-EDF5-4744-A178-A87945A7373F}" sibTransId="{8F7E2322-B563-4003-B90C-14659C71BC09}"/>
    <dgm:cxn modelId="{28D28CB2-5BEA-42B5-9E9B-E518A6EE94C0}" type="presParOf" srcId="{66EAE9B5-3E10-4AAB-A048-62CF399CD509}" destId="{3726329A-1983-47DB-9718-4FA19548398F}" srcOrd="0" destOrd="0" presId="urn:microsoft.com/office/officeart/2005/8/layout/radial1"/>
    <dgm:cxn modelId="{B89E624D-7AAA-4409-9389-E152BB3B79E0}" type="presParOf" srcId="{66EAE9B5-3E10-4AAB-A048-62CF399CD509}" destId="{78FAA2D6-2C1E-4B76-99A9-8EB471F2378A}" srcOrd="1" destOrd="0" presId="urn:microsoft.com/office/officeart/2005/8/layout/radial1"/>
    <dgm:cxn modelId="{430793EA-86DE-4AE2-BF25-BFD3AC50E779}" type="presParOf" srcId="{78FAA2D6-2C1E-4B76-99A9-8EB471F2378A}" destId="{40C99A04-1625-4AF5-9B23-8BDB21AA8697}" srcOrd="0" destOrd="0" presId="urn:microsoft.com/office/officeart/2005/8/layout/radial1"/>
    <dgm:cxn modelId="{D2025B81-9209-48CF-A71F-7C7172A783EF}" type="presParOf" srcId="{66EAE9B5-3E10-4AAB-A048-62CF399CD509}" destId="{43774C8E-EEA6-4590-A748-E8833F9CFE52}" srcOrd="2" destOrd="0" presId="urn:microsoft.com/office/officeart/2005/8/layout/radial1"/>
    <dgm:cxn modelId="{BBBE9887-63F9-49C9-8EA0-17F9C1686B4B}" type="presParOf" srcId="{66EAE9B5-3E10-4AAB-A048-62CF399CD509}" destId="{157AA03B-3FB2-48B3-A33C-360E710B0EC9}" srcOrd="3" destOrd="0" presId="urn:microsoft.com/office/officeart/2005/8/layout/radial1"/>
    <dgm:cxn modelId="{24DF69ED-CA47-4BD7-B958-C9A2B427D4E9}" type="presParOf" srcId="{157AA03B-3FB2-48B3-A33C-360E710B0EC9}" destId="{AA37DE08-B56F-470F-BF81-2EFCA9DE3617}" srcOrd="0" destOrd="0" presId="urn:microsoft.com/office/officeart/2005/8/layout/radial1"/>
    <dgm:cxn modelId="{CD6D1450-FDEB-42FF-8016-511FC8657EB4}" type="presParOf" srcId="{66EAE9B5-3E10-4AAB-A048-62CF399CD509}" destId="{46A9C766-D6D6-4097-9779-541DED64BEDC}" srcOrd="4" destOrd="0" presId="urn:microsoft.com/office/officeart/2005/8/layout/radial1"/>
    <dgm:cxn modelId="{64E875A1-99A3-4E35-AE24-16096CD3D278}" type="presParOf" srcId="{66EAE9B5-3E10-4AAB-A048-62CF399CD509}" destId="{8A0AEAA4-70BF-4866-8861-23F6DB4C5CF5}" srcOrd="5" destOrd="0" presId="urn:microsoft.com/office/officeart/2005/8/layout/radial1"/>
    <dgm:cxn modelId="{A121F629-777E-4E6A-A0D5-15EF9D49D6DF}" type="presParOf" srcId="{8A0AEAA4-70BF-4866-8861-23F6DB4C5CF5}" destId="{17D192BE-F1D8-45E4-B097-2C0D00E258F7}" srcOrd="0" destOrd="0" presId="urn:microsoft.com/office/officeart/2005/8/layout/radial1"/>
    <dgm:cxn modelId="{2B3B4DEF-438F-4738-A64A-91A9CB670792}" type="presParOf" srcId="{66EAE9B5-3E10-4AAB-A048-62CF399CD509}" destId="{AB4F62B0-F01F-4B95-AC80-6B2DA21BA740}" srcOrd="6" destOrd="0" presId="urn:microsoft.com/office/officeart/2005/8/layout/radial1"/>
    <dgm:cxn modelId="{DB523985-24A1-4C9C-A49C-949D7FC0525C}" type="presParOf" srcId="{66EAE9B5-3E10-4AAB-A048-62CF399CD509}" destId="{04504D46-4752-4EE5-AD78-80D835A2BC73}" srcOrd="7" destOrd="0" presId="urn:microsoft.com/office/officeart/2005/8/layout/radial1"/>
    <dgm:cxn modelId="{59275701-DEE6-4197-A053-394FCCD1C480}" type="presParOf" srcId="{04504D46-4752-4EE5-AD78-80D835A2BC73}" destId="{0B2BE2BF-D91B-4912-BE51-FD0DA5995DBE}" srcOrd="0" destOrd="0" presId="urn:microsoft.com/office/officeart/2005/8/layout/radial1"/>
    <dgm:cxn modelId="{CF630F9F-9F40-44A6-886D-9E7100C1B45B}" type="presParOf" srcId="{66EAE9B5-3E10-4AAB-A048-62CF399CD509}" destId="{A7A88494-D3A9-4BFE-A6D6-6C800EB289A2}" srcOrd="8" destOrd="0" presId="urn:microsoft.com/office/officeart/2005/8/layout/radial1"/>
    <dgm:cxn modelId="{3C18F3DE-2F14-40D5-976D-F8BC435C55EC}" type="presParOf" srcId="{66EAE9B5-3E10-4AAB-A048-62CF399CD509}" destId="{769877CE-F013-4B34-8F7C-680B46A7EA09}" srcOrd="9" destOrd="0" presId="urn:microsoft.com/office/officeart/2005/8/layout/radial1"/>
    <dgm:cxn modelId="{3CDEA099-C215-4E79-8537-140505AFC663}" type="presParOf" srcId="{769877CE-F013-4B34-8F7C-680B46A7EA09}" destId="{6218B896-80EE-4161-AFB9-FF83433412D6}" srcOrd="0" destOrd="0" presId="urn:microsoft.com/office/officeart/2005/8/layout/radial1"/>
    <dgm:cxn modelId="{1B3DC4DF-0CEA-4F5C-BDD9-026E7F819757}" type="presParOf" srcId="{66EAE9B5-3E10-4AAB-A048-62CF399CD509}" destId="{7F47197B-5865-4192-A890-80EEA08BD774}" srcOrd="10" destOrd="0" presId="urn:microsoft.com/office/officeart/2005/8/layout/radial1"/>
    <dgm:cxn modelId="{03F50C95-2A29-4919-B727-BD7B79449BB9}" type="presParOf" srcId="{66EAE9B5-3E10-4AAB-A048-62CF399CD509}" destId="{AA5B3EE2-2A2B-4245-B1B4-BDBAC47CF27B}" srcOrd="11" destOrd="0" presId="urn:microsoft.com/office/officeart/2005/8/layout/radial1"/>
    <dgm:cxn modelId="{89EA799C-CD26-4EBF-BEBA-9439926E7A94}" type="presParOf" srcId="{AA5B3EE2-2A2B-4245-B1B4-BDBAC47CF27B}" destId="{4B4F1E68-8D43-4AC4-8E72-0C55A7259F64}" srcOrd="0" destOrd="0" presId="urn:microsoft.com/office/officeart/2005/8/layout/radial1"/>
    <dgm:cxn modelId="{4CB70910-CECB-4684-9022-66423E84C5A4}" type="presParOf" srcId="{66EAE9B5-3E10-4AAB-A048-62CF399CD509}" destId="{4DD9CC2E-EEF4-4D29-86CB-D63DA5351430}" srcOrd="12" destOrd="0" presId="urn:microsoft.com/office/officeart/2005/8/layout/radial1"/>
    <dgm:cxn modelId="{95F424C6-2833-4CA4-AA37-F221EA82C6BE}" type="presParOf" srcId="{66EAE9B5-3E10-4AAB-A048-62CF399CD509}" destId="{05644984-D920-408C-AA1C-DA1CFAFD6BCD}" srcOrd="13" destOrd="0" presId="urn:microsoft.com/office/officeart/2005/8/layout/radial1"/>
    <dgm:cxn modelId="{AC87067C-BFD0-47FA-B3AF-9751EE0C1616}" type="presParOf" srcId="{05644984-D920-408C-AA1C-DA1CFAFD6BCD}" destId="{AC7ECC7B-D5B8-4395-98A1-7B64F5A266EF}" srcOrd="0" destOrd="0" presId="urn:microsoft.com/office/officeart/2005/8/layout/radial1"/>
    <dgm:cxn modelId="{C578E030-30A2-45F0-AD90-7E8613C5A1B7}" type="presParOf" srcId="{66EAE9B5-3E10-4AAB-A048-62CF399CD509}" destId="{4F5D18D7-3929-4130-8BB3-1C8141423BFB}" srcOrd="14" destOrd="0" presId="urn:microsoft.com/office/officeart/2005/8/layout/radial1"/>
    <dgm:cxn modelId="{FA682CD1-4A91-4B4B-8DB9-A307E61A32D7}" type="presParOf" srcId="{66EAE9B5-3E10-4AAB-A048-62CF399CD509}" destId="{E528B9EC-8462-4AEE-88E9-A08611FBB791}" srcOrd="15" destOrd="0" presId="urn:microsoft.com/office/officeart/2005/8/layout/radial1"/>
    <dgm:cxn modelId="{A5DDDCC9-EBEC-4D66-838A-1DF1339A7BCE}" type="presParOf" srcId="{E528B9EC-8462-4AEE-88E9-A08611FBB791}" destId="{AF355AB3-941D-4B90-94AA-2A3C64D2435C}" srcOrd="0" destOrd="0" presId="urn:microsoft.com/office/officeart/2005/8/layout/radial1"/>
    <dgm:cxn modelId="{B23C1468-0379-4F50-A61E-0A8647A40441}" type="presParOf" srcId="{66EAE9B5-3E10-4AAB-A048-62CF399CD509}" destId="{9A074010-CCC6-4465-A8AE-DE1DBC38627E}" srcOrd="16" destOrd="0" presId="urn:microsoft.com/office/officeart/2005/8/layout/radial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26329A-1983-47DB-9718-4FA19548398F}">
      <dsp:nvSpPr>
        <dsp:cNvPr id="0" name=""/>
        <dsp:cNvSpPr/>
      </dsp:nvSpPr>
      <dsp:spPr>
        <a:xfrm>
          <a:off x="3311112" y="2249868"/>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err="1">
              <a:latin typeface="Calibri"/>
              <a:ea typeface="+mn-ea"/>
              <a:cs typeface="B Titr" panose="00000700000000000000" pitchFamily="2" charset="-78"/>
            </a:rPr>
            <a:t>اعتباربخش</a:t>
          </a:r>
          <a:r>
            <a:rPr lang="fa-IR" sz="1800" kern="1200" dirty="0">
              <a:latin typeface="Calibri"/>
              <a:ea typeface="+mn-ea"/>
              <a:cs typeface="B Titr" panose="00000700000000000000" pitchFamily="2" charset="-78"/>
            </a:rPr>
            <a:t> بیمارستانی</a:t>
          </a:r>
          <a:endParaRPr lang="en-US" sz="1800" kern="1200" dirty="0">
            <a:latin typeface="Calibri"/>
            <a:ea typeface="+mn-ea"/>
            <a:cs typeface="B Titr" panose="00000700000000000000" pitchFamily="2" charset="-78"/>
          </a:endParaRPr>
        </a:p>
      </dsp:txBody>
      <dsp:txXfrm>
        <a:off x="3503032" y="2441788"/>
        <a:ext cx="926672" cy="926672"/>
      </dsp:txXfrm>
    </dsp:sp>
    <dsp:sp modelId="{78FAA2D6-2C1E-4B76-99A9-8EB471F2378A}">
      <dsp:nvSpPr>
        <dsp:cNvPr id="0" name=""/>
        <dsp:cNvSpPr/>
      </dsp:nvSpPr>
      <dsp:spPr>
        <a:xfrm rot="16200000">
          <a:off x="3507293" y="1775924"/>
          <a:ext cx="918150" cy="29736"/>
        </a:xfrm>
        <a:custGeom>
          <a:avLst/>
          <a:gdLst/>
          <a:ahLst/>
          <a:cxnLst/>
          <a:rect l="0" t="0" r="0" b="0"/>
          <a:pathLst>
            <a:path>
              <a:moveTo>
                <a:pt x="0" y="14868"/>
              </a:moveTo>
              <a:lnTo>
                <a:pt x="918150" y="14868"/>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943414" y="1767839"/>
        <a:ext cx="45907" cy="45907"/>
      </dsp:txXfrm>
    </dsp:sp>
    <dsp:sp modelId="{43774C8E-EEA6-4590-A748-E8833F9CFE52}">
      <dsp:nvSpPr>
        <dsp:cNvPr id="0" name=""/>
        <dsp:cNvSpPr/>
      </dsp:nvSpPr>
      <dsp:spPr>
        <a:xfrm>
          <a:off x="3311112" y="21205"/>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a:latin typeface="Calibri"/>
              <a:ea typeface="+mn-ea"/>
              <a:cs typeface="B Titr" panose="00000700000000000000" pitchFamily="2" charset="-78"/>
            </a:rPr>
            <a:t>مدیریت و</a:t>
          </a:r>
          <a:r>
            <a:rPr lang="en-US" sz="1500" kern="1200" dirty="0">
              <a:latin typeface="Calibri"/>
              <a:ea typeface="+mn-ea"/>
              <a:cs typeface="B Titr" panose="00000700000000000000" pitchFamily="2" charset="-78"/>
            </a:rPr>
            <a:t> </a:t>
          </a:r>
          <a:r>
            <a:rPr lang="fa-IR" sz="1500" kern="1200" dirty="0">
              <a:latin typeface="Calibri"/>
              <a:ea typeface="+mn-ea"/>
              <a:cs typeface="B Titr" panose="00000700000000000000" pitchFamily="2" charset="-78"/>
            </a:rPr>
            <a:t>رهبری</a:t>
          </a:r>
          <a:endParaRPr lang="en-US" sz="1500" kern="1200" dirty="0">
            <a:latin typeface="Calibri"/>
            <a:ea typeface="+mn-ea"/>
            <a:cs typeface="B Titr" panose="00000700000000000000" pitchFamily="2" charset="-78"/>
          </a:endParaRPr>
        </a:p>
      </dsp:txBody>
      <dsp:txXfrm>
        <a:off x="3503032" y="213125"/>
        <a:ext cx="926672" cy="926672"/>
      </dsp:txXfrm>
    </dsp:sp>
    <dsp:sp modelId="{157AA03B-3FB2-48B3-A33C-360E710B0EC9}">
      <dsp:nvSpPr>
        <dsp:cNvPr id="0" name=""/>
        <dsp:cNvSpPr/>
      </dsp:nvSpPr>
      <dsp:spPr>
        <a:xfrm rot="18900000">
          <a:off x="4295244" y="2102304"/>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a:off x="4731366" y="2094219"/>
        <a:ext cx="45907" cy="45907"/>
      </dsp:txXfrm>
    </dsp:sp>
    <dsp:sp modelId="{46A9C766-D6D6-4097-9779-541DED64BEDC}">
      <dsp:nvSpPr>
        <dsp:cNvPr id="0" name=""/>
        <dsp:cNvSpPr/>
      </dsp:nvSpPr>
      <dsp:spPr>
        <a:xfrm>
          <a:off x="4887014" y="673965"/>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a:latin typeface="Calibri"/>
              <a:ea typeface="+mn-ea"/>
              <a:cs typeface="B Titr" panose="00000700000000000000" pitchFamily="2" charset="-78"/>
            </a:rPr>
            <a:t>مراقبت های </a:t>
          </a:r>
          <a:r>
            <a:rPr lang="fa-IR" sz="1500" kern="1200" dirty="0" smtClean="0">
              <a:latin typeface="Calibri"/>
              <a:ea typeface="+mn-ea"/>
              <a:cs typeface="B Titr" panose="00000700000000000000" pitchFamily="2" charset="-78"/>
            </a:rPr>
            <a:t>ودرمان</a:t>
          </a:r>
          <a:endParaRPr lang="en-US" sz="1500" kern="1200" dirty="0">
            <a:latin typeface="Calibri"/>
            <a:ea typeface="+mn-ea"/>
            <a:cs typeface="B Titr" panose="00000700000000000000" pitchFamily="2" charset="-78"/>
          </a:endParaRPr>
        </a:p>
      </dsp:txBody>
      <dsp:txXfrm>
        <a:off x="5078934" y="865885"/>
        <a:ext cx="926672" cy="926672"/>
      </dsp:txXfrm>
    </dsp:sp>
    <dsp:sp modelId="{8A0AEAA4-70BF-4866-8861-23F6DB4C5CF5}">
      <dsp:nvSpPr>
        <dsp:cNvPr id="0" name=""/>
        <dsp:cNvSpPr/>
      </dsp:nvSpPr>
      <dsp:spPr>
        <a:xfrm>
          <a:off x="4621624" y="2890256"/>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a:off x="5057746" y="2882170"/>
        <a:ext cx="45907" cy="45907"/>
      </dsp:txXfrm>
    </dsp:sp>
    <dsp:sp modelId="{AB4F62B0-F01F-4B95-AC80-6B2DA21BA740}">
      <dsp:nvSpPr>
        <dsp:cNvPr id="0" name=""/>
        <dsp:cNvSpPr/>
      </dsp:nvSpPr>
      <dsp:spPr>
        <a:xfrm>
          <a:off x="5539775" y="2249868"/>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latin typeface="Calibri"/>
              <a:ea typeface="+mn-ea"/>
              <a:cs typeface="B Titr" panose="00000700000000000000" pitchFamily="2" charset="-78"/>
            </a:rPr>
            <a:t>مدیریت خدمات پرستاری</a:t>
          </a:r>
          <a:endParaRPr lang="en-US" sz="1500" kern="1200" dirty="0">
            <a:latin typeface="Calibri"/>
            <a:ea typeface="+mn-ea"/>
            <a:cs typeface="B Titr" panose="00000700000000000000" pitchFamily="2" charset="-78"/>
          </a:endParaRPr>
        </a:p>
      </dsp:txBody>
      <dsp:txXfrm>
        <a:off x="5731695" y="2441788"/>
        <a:ext cx="926672" cy="926672"/>
      </dsp:txXfrm>
    </dsp:sp>
    <dsp:sp modelId="{04504D46-4752-4EE5-AD78-80D835A2BC73}">
      <dsp:nvSpPr>
        <dsp:cNvPr id="0" name=""/>
        <dsp:cNvSpPr/>
      </dsp:nvSpPr>
      <dsp:spPr>
        <a:xfrm rot="2700000">
          <a:off x="4295244" y="3678207"/>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a:off x="4731366" y="3670122"/>
        <a:ext cx="45907" cy="45907"/>
      </dsp:txXfrm>
    </dsp:sp>
    <dsp:sp modelId="{A7A88494-D3A9-4BFE-A6D6-6C800EB289A2}">
      <dsp:nvSpPr>
        <dsp:cNvPr id="0" name=""/>
        <dsp:cNvSpPr/>
      </dsp:nvSpPr>
      <dsp:spPr>
        <a:xfrm>
          <a:off x="4887014" y="3825770"/>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a:latin typeface="Calibri"/>
              <a:ea typeface="+mn-ea"/>
              <a:cs typeface="B Titr" panose="00000700000000000000" pitchFamily="2" charset="-78"/>
            </a:rPr>
            <a:t>مدیریت دارو و تجهیزات </a:t>
          </a:r>
          <a:endParaRPr lang="en-US" sz="1500" kern="1200" dirty="0">
            <a:latin typeface="Calibri"/>
            <a:ea typeface="+mn-ea"/>
            <a:cs typeface="B Titr" panose="00000700000000000000" pitchFamily="2" charset="-78"/>
          </a:endParaRPr>
        </a:p>
      </dsp:txBody>
      <dsp:txXfrm>
        <a:off x="5078934" y="4017690"/>
        <a:ext cx="926672" cy="926672"/>
      </dsp:txXfrm>
    </dsp:sp>
    <dsp:sp modelId="{769877CE-F013-4B34-8F7C-680B46A7EA09}">
      <dsp:nvSpPr>
        <dsp:cNvPr id="0" name=""/>
        <dsp:cNvSpPr/>
      </dsp:nvSpPr>
      <dsp:spPr>
        <a:xfrm rot="5400000">
          <a:off x="3507293" y="4004587"/>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a:off x="3943414" y="3996502"/>
        <a:ext cx="45907" cy="45907"/>
      </dsp:txXfrm>
    </dsp:sp>
    <dsp:sp modelId="{7F47197B-5865-4192-A890-80EEA08BD774}">
      <dsp:nvSpPr>
        <dsp:cNvPr id="0" name=""/>
        <dsp:cNvSpPr/>
      </dsp:nvSpPr>
      <dsp:spPr>
        <a:xfrm>
          <a:off x="3311112" y="4478531"/>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a:latin typeface="Calibri"/>
              <a:ea typeface="+mn-ea"/>
              <a:cs typeface="B Titr" panose="00000700000000000000" pitchFamily="2" charset="-78"/>
            </a:rPr>
            <a:t> پیشگیری و بهداشت</a:t>
          </a:r>
          <a:endParaRPr lang="en-US" sz="1500" kern="1200" dirty="0">
            <a:latin typeface="Calibri"/>
            <a:ea typeface="+mn-ea"/>
            <a:cs typeface="B Titr" panose="00000700000000000000" pitchFamily="2" charset="-78"/>
          </a:endParaRPr>
        </a:p>
      </dsp:txBody>
      <dsp:txXfrm>
        <a:off x="3503032" y="4670451"/>
        <a:ext cx="926672" cy="926672"/>
      </dsp:txXfrm>
    </dsp:sp>
    <dsp:sp modelId="{AA5B3EE2-2A2B-4245-B1B4-BDBAC47CF27B}">
      <dsp:nvSpPr>
        <dsp:cNvPr id="0" name=""/>
        <dsp:cNvSpPr/>
      </dsp:nvSpPr>
      <dsp:spPr>
        <a:xfrm rot="8100000">
          <a:off x="2719342" y="3678207"/>
          <a:ext cx="918150" cy="29736"/>
        </a:xfrm>
        <a:custGeom>
          <a:avLst/>
          <a:gdLst/>
          <a:ahLst/>
          <a:cxnLst/>
          <a:rect l="0" t="0" r="0" b="0"/>
          <a:pathLst>
            <a:path>
              <a:moveTo>
                <a:pt x="0" y="14868"/>
              </a:moveTo>
              <a:lnTo>
                <a:pt x="918150" y="14868"/>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155463" y="3670122"/>
        <a:ext cx="45907" cy="45907"/>
      </dsp:txXfrm>
    </dsp:sp>
    <dsp:sp modelId="{4DD9CC2E-EEF4-4D29-86CB-D63DA5351430}">
      <dsp:nvSpPr>
        <dsp:cNvPr id="0" name=""/>
        <dsp:cNvSpPr/>
      </dsp:nvSpPr>
      <dsp:spPr>
        <a:xfrm>
          <a:off x="1735209" y="3825770"/>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cs typeface="B Titr" panose="00000700000000000000" pitchFamily="2" charset="-78"/>
            </a:rPr>
            <a:t>رعایت حقوق گیرنده خدمت</a:t>
          </a:r>
          <a:endParaRPr lang="en-US" sz="1500" kern="1200" dirty="0">
            <a:cs typeface="B Titr" panose="00000700000000000000" pitchFamily="2" charset="-78"/>
          </a:endParaRPr>
        </a:p>
      </dsp:txBody>
      <dsp:txXfrm>
        <a:off x="1927129" y="4017690"/>
        <a:ext cx="926672" cy="926672"/>
      </dsp:txXfrm>
    </dsp:sp>
    <dsp:sp modelId="{05644984-D920-408C-AA1C-DA1CFAFD6BCD}">
      <dsp:nvSpPr>
        <dsp:cNvPr id="0" name=""/>
        <dsp:cNvSpPr/>
      </dsp:nvSpPr>
      <dsp:spPr>
        <a:xfrm rot="10800000">
          <a:off x="2392961" y="2890256"/>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rot="10800000">
        <a:off x="2829083" y="2882170"/>
        <a:ext cx="45907" cy="45907"/>
      </dsp:txXfrm>
    </dsp:sp>
    <dsp:sp modelId="{4F5D18D7-3929-4130-8BB3-1C8141423BFB}">
      <dsp:nvSpPr>
        <dsp:cNvPr id="0" name=""/>
        <dsp:cNvSpPr/>
      </dsp:nvSpPr>
      <dsp:spPr>
        <a:xfrm>
          <a:off x="1082449" y="2249868"/>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latin typeface="Calibri"/>
              <a:ea typeface="+mn-ea"/>
              <a:cs typeface="B Titr" panose="00000700000000000000" pitchFamily="2" charset="-78"/>
            </a:rPr>
            <a:t>مدیریت خدمات </a:t>
          </a:r>
          <a:r>
            <a:rPr lang="fa-IR" sz="1500" kern="1200" dirty="0">
              <a:latin typeface="Calibri"/>
              <a:ea typeface="+mn-ea"/>
              <a:cs typeface="B Titr" panose="00000700000000000000" pitchFamily="2" charset="-78"/>
            </a:rPr>
            <a:t>پاراکینیک</a:t>
          </a:r>
          <a:endParaRPr lang="en-US" sz="1500" kern="1200" dirty="0">
            <a:latin typeface="Calibri"/>
            <a:ea typeface="+mn-ea"/>
            <a:cs typeface="B Titr" panose="00000700000000000000" pitchFamily="2" charset="-78"/>
          </a:endParaRPr>
        </a:p>
      </dsp:txBody>
      <dsp:txXfrm>
        <a:off x="1274369" y="2441788"/>
        <a:ext cx="926672" cy="926672"/>
      </dsp:txXfrm>
    </dsp:sp>
    <dsp:sp modelId="{E528B9EC-8462-4AEE-88E9-A08611FBB791}">
      <dsp:nvSpPr>
        <dsp:cNvPr id="0" name=""/>
        <dsp:cNvSpPr/>
      </dsp:nvSpPr>
      <dsp:spPr>
        <a:xfrm rot="13500000">
          <a:off x="2719342" y="2102304"/>
          <a:ext cx="918150" cy="29736"/>
        </a:xfrm>
        <a:custGeom>
          <a:avLst/>
          <a:gdLst/>
          <a:ahLst/>
          <a:cxnLst/>
          <a:rect l="0" t="0" r="0" b="0"/>
          <a:pathLst>
            <a:path>
              <a:moveTo>
                <a:pt x="0" y="13623"/>
              </a:moveTo>
              <a:lnTo>
                <a:pt x="414170" y="13623"/>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latin typeface="Calibri"/>
            <a:ea typeface="+mn-ea"/>
            <a:cs typeface="B Titr" panose="00000700000000000000" pitchFamily="2" charset="-78"/>
          </a:endParaRPr>
        </a:p>
      </dsp:txBody>
      <dsp:txXfrm rot="10800000">
        <a:off x="3155463" y="2094219"/>
        <a:ext cx="45907" cy="45907"/>
      </dsp:txXfrm>
    </dsp:sp>
    <dsp:sp modelId="{9A074010-CCC6-4465-A8AE-DE1DBC38627E}">
      <dsp:nvSpPr>
        <dsp:cNvPr id="0" name=""/>
        <dsp:cNvSpPr/>
      </dsp:nvSpPr>
      <dsp:spPr>
        <a:xfrm>
          <a:off x="1735209" y="673965"/>
          <a:ext cx="1310512" cy="1310512"/>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a:latin typeface="Calibri"/>
              <a:ea typeface="+mn-ea"/>
              <a:cs typeface="B Titr" panose="00000700000000000000" pitchFamily="2" charset="-78"/>
            </a:rPr>
            <a:t>مدیریت اطلاعات </a:t>
          </a:r>
          <a:endParaRPr lang="en-US" sz="1500" kern="1200" dirty="0">
            <a:latin typeface="Calibri"/>
            <a:ea typeface="+mn-ea"/>
            <a:cs typeface="B Titr" panose="00000700000000000000" pitchFamily="2" charset="-78"/>
          </a:endParaRPr>
        </a:p>
      </dsp:txBody>
      <dsp:txXfrm>
        <a:off x="1927129" y="865885"/>
        <a:ext cx="926672" cy="92667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62EC564-57FB-41AD-8564-473238A8C4A4}" type="datetimeFigureOut">
              <a:rPr lang="en-US"/>
              <a:pPr>
                <a:defRPr/>
              </a:pPr>
              <a:t>12/26/2016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41DE4D54-6E58-4D90-81C4-2926CBA37EDA}" type="slidenum">
              <a:rPr lang="en-US" altLang="en-US"/>
              <a:pPr/>
              <a:t>‹#›</a:t>
            </a:fld>
            <a:endParaRPr lang="en-US" altLang="en-US"/>
          </a:p>
        </p:txBody>
      </p:sp>
    </p:spTree>
    <p:extLst>
      <p:ext uri="{BB962C8B-B14F-4D97-AF65-F5344CB8AC3E}">
        <p14:creationId xmlns:p14="http://schemas.microsoft.com/office/powerpoint/2010/main" val="250240544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rtl="1">
              <a:spcBef>
                <a:spcPct val="0"/>
              </a:spcBef>
            </a:pPr>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CB0A528-7C3F-4C95-AAD3-6A2E76C26119}" type="slidenum">
              <a:rPr lang="en-GB" altLang="en-US">
                <a:latin typeface="Arial" panose="020B0604020202020204" pitchFamily="34" charset="0"/>
              </a:rPr>
              <a:pPr/>
              <a:t>5</a:t>
            </a:fld>
            <a:endParaRPr lang="en-GB" altLang="en-US">
              <a:latin typeface="Arial" panose="020B0604020202020204" pitchFamily="34" charset="0"/>
            </a:endParaRPr>
          </a:p>
        </p:txBody>
      </p:sp>
    </p:spTree>
    <p:extLst>
      <p:ext uri="{BB962C8B-B14F-4D97-AF65-F5344CB8AC3E}">
        <p14:creationId xmlns:p14="http://schemas.microsoft.com/office/powerpoint/2010/main" val="1580254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71450" indent="-171450" algn="r" rtl="1" fontAlgn="auto">
              <a:spcBef>
                <a:spcPts val="0"/>
              </a:spcBef>
              <a:spcAft>
                <a:spcPts val="0"/>
              </a:spcAft>
              <a:buFont typeface="Arial" panose="020B0604020202020204" pitchFamily="34" charset="0"/>
              <a:buChar char="•"/>
              <a:defRPr/>
            </a:pPr>
            <a:r>
              <a:rPr lang="fa-IR" dirty="0">
                <a:cs typeface="B Nazanin" panose="00000400000000000000" pitchFamily="2" charset="-78"/>
              </a:rPr>
              <a:t>استانداردهای حاد </a:t>
            </a:r>
            <a:r>
              <a:rPr lang="fa-IR" dirty="0" err="1">
                <a:cs typeface="B Nazanin" panose="00000400000000000000" pitchFamily="2" charset="-78"/>
              </a:rPr>
              <a:t>متمم</a:t>
            </a:r>
            <a:r>
              <a:rPr lang="fa-IR" dirty="0">
                <a:cs typeface="B Nazanin" panose="00000400000000000000" pitchFamily="2" charset="-78"/>
              </a:rPr>
              <a:t> استانداردهای مراقبت های بالینی هستند و وقتی می خواهید نظراتتان رو بدهید این ها را کنار هم بگذارید.</a:t>
            </a:r>
          </a:p>
          <a:p>
            <a:pPr marL="171450" indent="-171450" algn="r" rtl="1" fontAlgn="auto">
              <a:spcBef>
                <a:spcPts val="0"/>
              </a:spcBef>
              <a:spcAft>
                <a:spcPts val="0"/>
              </a:spcAft>
              <a:buFont typeface="Arial" panose="020B0604020202020204" pitchFamily="34" charset="0"/>
              <a:buChar char="•"/>
              <a:defRPr/>
            </a:pPr>
            <a:r>
              <a:rPr lang="fa-IR" dirty="0">
                <a:cs typeface="B Nazanin" panose="00000400000000000000" pitchFamily="2" charset="-78"/>
              </a:rPr>
              <a:t>سازمان ها دو دسته </a:t>
            </a:r>
            <a:r>
              <a:rPr lang="fa-IR" dirty="0" err="1">
                <a:cs typeface="B Nazanin" panose="00000400000000000000" pitchFamily="2" charset="-78"/>
              </a:rPr>
              <a:t>اند</a:t>
            </a:r>
            <a:r>
              <a:rPr lang="fa-IR" dirty="0">
                <a:cs typeface="B Nazanin" panose="00000400000000000000" pitchFamily="2" charset="-78"/>
              </a:rPr>
              <a:t> یا برنامه دارند یا وجود ندارند</a:t>
            </a:r>
          </a:p>
          <a:p>
            <a:pPr marL="171450" indent="-171450" algn="r" rtl="1" fontAlgn="auto">
              <a:spcBef>
                <a:spcPts val="0"/>
              </a:spcBef>
              <a:spcAft>
                <a:spcPts val="0"/>
              </a:spcAft>
              <a:buFont typeface="Arial" panose="020B0604020202020204" pitchFamily="34" charset="0"/>
              <a:buChar char="•"/>
              <a:defRPr/>
            </a:pPr>
            <a:r>
              <a:rPr lang="fa-IR" dirty="0">
                <a:cs typeface="B Nazanin" panose="00000400000000000000" pitchFamily="2" charset="-78"/>
              </a:rPr>
              <a:t>اگر می خواهید </a:t>
            </a:r>
            <a:r>
              <a:rPr lang="fa-IR" dirty="0" err="1">
                <a:cs typeface="B Nazanin" panose="00000400000000000000" pitchFamily="2" charset="-78"/>
              </a:rPr>
              <a:t>بههبود</a:t>
            </a:r>
            <a:r>
              <a:rPr lang="fa-IR" dirty="0">
                <a:cs typeface="B Nazanin" panose="00000400000000000000" pitchFamily="2" charset="-78"/>
              </a:rPr>
              <a:t> کیفیت را از بین ببرید برای اون مسئول تعریف کنید.</a:t>
            </a:r>
          </a:p>
          <a:p>
            <a:pPr algn="r" rtl="1" fontAlgn="auto">
              <a:spcBef>
                <a:spcPts val="0"/>
              </a:spcBef>
              <a:spcAft>
                <a:spcPts val="0"/>
              </a:spcAft>
              <a:buFont typeface="Arial" panose="020B0604020202020204" pitchFamily="34" charset="0"/>
              <a:buNone/>
              <a:defRPr/>
            </a:pPr>
            <a:r>
              <a:rPr lang="fa-IR" dirty="0">
                <a:cs typeface="B Nazanin" panose="00000400000000000000" pitchFamily="2" charset="-78"/>
              </a:rPr>
              <a:t>دفتر بهبود کیفیت آیینه تمام قد بیمارستان است.</a:t>
            </a:r>
          </a:p>
          <a:p>
            <a:pPr algn="r" rtl="1" fontAlgn="auto">
              <a:spcBef>
                <a:spcPts val="0"/>
              </a:spcBef>
              <a:spcAft>
                <a:spcPts val="0"/>
              </a:spcAft>
              <a:buFont typeface="Arial" panose="020B0604020202020204" pitchFamily="34" charset="0"/>
              <a:buNone/>
              <a:defRPr/>
            </a:pPr>
            <a:r>
              <a:rPr lang="fa-IR" dirty="0" err="1">
                <a:cs typeface="B Nazanin" panose="00000400000000000000" pitchFamily="2" charset="-78"/>
              </a:rPr>
              <a:t>ارزیابان</a:t>
            </a:r>
            <a:r>
              <a:rPr lang="fa-IR" dirty="0">
                <a:cs typeface="B Nazanin" panose="00000400000000000000" pitchFamily="2" charset="-78"/>
              </a:rPr>
              <a:t> دیگر به کاغذ نمره </a:t>
            </a:r>
            <a:r>
              <a:rPr lang="fa-IR" dirty="0" err="1">
                <a:cs typeface="B Nazanin" panose="00000400000000000000" pitchFamily="2" charset="-78"/>
              </a:rPr>
              <a:t>نمی</a:t>
            </a:r>
            <a:r>
              <a:rPr lang="fa-IR" dirty="0">
                <a:cs typeface="B Nazanin" panose="00000400000000000000" pitchFamily="2" charset="-78"/>
              </a:rPr>
              <a:t> دهند.</a:t>
            </a:r>
          </a:p>
          <a:p>
            <a:pPr algn="r" rtl="1" fontAlgn="auto">
              <a:spcBef>
                <a:spcPts val="0"/>
              </a:spcBef>
              <a:spcAft>
                <a:spcPts val="0"/>
              </a:spcAft>
              <a:buFont typeface="Arial" panose="020B0604020202020204" pitchFamily="34" charset="0"/>
              <a:buNone/>
              <a:defRPr/>
            </a:pPr>
            <a:r>
              <a:rPr lang="fa-IR" dirty="0">
                <a:cs typeface="B Nazanin" panose="00000400000000000000" pitchFamily="2" charset="-78"/>
              </a:rPr>
              <a:t>برابر همه برای پزشکان وظیفه تعریف شده است. این که این ها را چطور باید به کار گرفت وظیفه استاندارد نیست.</a:t>
            </a:r>
          </a:p>
          <a:p>
            <a:pPr algn="r" rtl="1" fontAlgn="auto">
              <a:spcBef>
                <a:spcPts val="0"/>
              </a:spcBef>
              <a:spcAft>
                <a:spcPts val="0"/>
              </a:spcAft>
              <a:buFont typeface="Arial" panose="020B0604020202020204" pitchFamily="34" charset="0"/>
              <a:buNone/>
              <a:defRPr/>
            </a:pPr>
            <a:r>
              <a:rPr lang="fa-IR" dirty="0">
                <a:cs typeface="B Nazanin" panose="00000400000000000000" pitchFamily="2" charset="-78"/>
              </a:rPr>
              <a:t>در مورد وزن دهی هم صحبت کنید. </a:t>
            </a:r>
            <a:r>
              <a:rPr lang="fa-IR" dirty="0" err="1">
                <a:cs typeface="B Nazanin" panose="00000400000000000000" pitchFamily="2" charset="-78"/>
              </a:rPr>
              <a:t>متعاقبا</a:t>
            </a:r>
            <a:r>
              <a:rPr lang="fa-IR" dirty="0">
                <a:cs typeface="B Nazanin" panose="00000400000000000000" pitchFamily="2" charset="-78"/>
              </a:rPr>
              <a:t> اعلام خواهد شد.</a:t>
            </a:r>
          </a:p>
          <a:p>
            <a:pPr algn="r" rtl="1" fontAlgn="auto">
              <a:spcBef>
                <a:spcPts val="0"/>
              </a:spcBef>
              <a:spcAft>
                <a:spcPts val="0"/>
              </a:spcAft>
              <a:buFont typeface="Arial" panose="020B0604020202020204" pitchFamily="34" charset="0"/>
              <a:buNone/>
              <a:defRPr/>
            </a:pPr>
            <a:r>
              <a:rPr lang="fa-IR" dirty="0">
                <a:cs typeface="B Nazanin" panose="00000400000000000000" pitchFamily="2" charset="-78"/>
              </a:rPr>
              <a:t>شما راهنما و تعاریفی خواهید داشت که بعد از نهایی شدن استانداردها ابلاغ خواهد شد.</a:t>
            </a:r>
          </a:p>
          <a:p>
            <a:pPr algn="r" rtl="1" fontAlgn="auto">
              <a:spcBef>
                <a:spcPts val="0"/>
              </a:spcBef>
              <a:spcAft>
                <a:spcPts val="0"/>
              </a:spcAft>
              <a:buFont typeface="Arial" panose="020B0604020202020204" pitchFamily="34" charset="0"/>
              <a:buNone/>
              <a:defRPr/>
            </a:pPr>
            <a:r>
              <a:rPr lang="fa-IR" dirty="0">
                <a:cs typeface="B Nazanin" panose="00000400000000000000" pitchFamily="2" charset="-78"/>
              </a:rPr>
              <a:t>در مورد برداشتن حق رای در بحث مدیریت نیروی انسانی تاکید کنید</a:t>
            </a:r>
          </a:p>
          <a:p>
            <a:pPr algn="r" rtl="1" fontAlgn="auto">
              <a:spcBef>
                <a:spcPts val="0"/>
              </a:spcBef>
              <a:spcAft>
                <a:spcPts val="0"/>
              </a:spcAft>
              <a:buFont typeface="Arial" panose="020B0604020202020204" pitchFamily="34" charset="0"/>
              <a:buNone/>
              <a:defRPr/>
            </a:pPr>
            <a:endParaRPr lang="fa-IR" dirty="0">
              <a:cs typeface="B Nazanin" panose="00000400000000000000" pitchFamily="2" charset="-78"/>
            </a:endParaRPr>
          </a:p>
          <a:p>
            <a:pPr algn="r" rtl="1" fontAlgn="auto">
              <a:spcBef>
                <a:spcPts val="0"/>
              </a:spcBef>
              <a:spcAft>
                <a:spcPts val="0"/>
              </a:spcAft>
              <a:buFont typeface="Arial" panose="020B0604020202020204" pitchFamily="34" charset="0"/>
              <a:buNone/>
              <a:defRPr/>
            </a:pPr>
            <a:endParaRPr lang="fa-IR" dirty="0">
              <a:cs typeface="B Nazanin" panose="00000400000000000000" pitchFamily="2" charset="-78"/>
            </a:endParaRPr>
          </a:p>
          <a:p>
            <a:pPr algn="r" rtl="1" fontAlgn="auto">
              <a:spcBef>
                <a:spcPts val="0"/>
              </a:spcBef>
              <a:spcAft>
                <a:spcPts val="0"/>
              </a:spcAft>
              <a:buFont typeface="Arial" panose="020B0604020202020204" pitchFamily="34" charset="0"/>
              <a:buNone/>
              <a:defRPr/>
            </a:pPr>
            <a:endParaRPr lang="fa-IR" dirty="0">
              <a:cs typeface="B Nazanin" panose="00000400000000000000" pitchFamily="2" charset="-78"/>
            </a:endParaRPr>
          </a:p>
          <a:p>
            <a:pPr algn="r" rtl="1" fontAlgn="auto">
              <a:spcBef>
                <a:spcPts val="0"/>
              </a:spcBef>
              <a:spcAft>
                <a:spcPts val="0"/>
              </a:spcAft>
              <a:buFont typeface="Arial" panose="020B0604020202020204" pitchFamily="34" charset="0"/>
              <a:buNone/>
              <a:defRPr/>
            </a:pPr>
            <a:endParaRPr lang="fa-IR" dirty="0">
              <a:cs typeface="B Nazanin" panose="00000400000000000000" pitchFamily="2" charset="-78"/>
            </a:endParaRPr>
          </a:p>
          <a:p>
            <a:pPr marL="171450" indent="-171450" algn="r" rtl="1" fontAlgn="auto">
              <a:spcBef>
                <a:spcPts val="0"/>
              </a:spcBef>
              <a:spcAft>
                <a:spcPts val="0"/>
              </a:spcAft>
              <a:buFont typeface="Arial" panose="020B0604020202020204" pitchFamily="34" charset="0"/>
              <a:buChar char="•"/>
              <a:defRPr/>
            </a:pPr>
            <a:endParaRPr lang="fa-IR" dirty="0">
              <a:cs typeface="B Nazanin" panose="00000400000000000000" pitchFamily="2" charset="-78"/>
            </a:endParaRPr>
          </a:p>
          <a:p>
            <a:pPr marL="171450" indent="-171450" algn="r" rtl="1" fontAlgn="auto">
              <a:spcBef>
                <a:spcPts val="0"/>
              </a:spcBef>
              <a:spcAft>
                <a:spcPts val="0"/>
              </a:spcAft>
              <a:buFont typeface="Arial" panose="020B0604020202020204" pitchFamily="34" charset="0"/>
              <a:buChar char="•"/>
              <a:defRPr/>
            </a:pPr>
            <a:endParaRPr lang="fa-IR" dirty="0">
              <a:cs typeface="B Nazanin" panose="00000400000000000000" pitchFamily="2" charset="-78"/>
            </a:endParaRPr>
          </a:p>
          <a:p>
            <a:pPr marL="171450" indent="-171450" algn="r" rtl="1" fontAlgn="auto">
              <a:spcBef>
                <a:spcPts val="0"/>
              </a:spcBef>
              <a:spcAft>
                <a:spcPts val="0"/>
              </a:spcAft>
              <a:buFont typeface="Arial" panose="020B0604020202020204" pitchFamily="34" charset="0"/>
              <a:buChar char="•"/>
              <a:defRPr/>
            </a:pPr>
            <a:endParaRPr lang="en-US" dirty="0">
              <a:cs typeface="B Nazanin" panose="00000400000000000000" pitchFamily="2" charset="-78"/>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5446C99-CACA-4419-9AE6-D25286FDCC54}" type="slidenum">
              <a:rPr lang="en-US" altLang="en-US"/>
              <a:pPr/>
              <a:t>11</a:t>
            </a:fld>
            <a:endParaRPr lang="en-US" altLang="en-US"/>
          </a:p>
        </p:txBody>
      </p:sp>
    </p:spTree>
    <p:extLst>
      <p:ext uri="{BB962C8B-B14F-4D97-AF65-F5344CB8AC3E}">
        <p14:creationId xmlns:p14="http://schemas.microsoft.com/office/powerpoint/2010/main" val="2200527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FA86CEE-AD5B-421D-9C5D-1DB713BF10FF}" type="slidenum">
              <a:rPr lang="en-GB" altLang="en-US">
                <a:solidFill>
                  <a:srgbClr val="000000"/>
                </a:solidFill>
                <a:latin typeface="Arial" panose="020B0604020202020204" pitchFamily="34" charset="0"/>
              </a:rPr>
              <a:pPr/>
              <a:t>21</a:t>
            </a:fld>
            <a:endParaRPr lang="en-GB"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756891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983A7BB-8B20-47B9-9CAA-1940EFEF3025}" type="datetimeFigureOut">
              <a:rPr lang="en-US"/>
              <a:pPr>
                <a:defRPr/>
              </a:pPr>
              <a:t>12/26/2016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E32DE63-9004-45A0-B1F5-1EB41F0F8434}" type="slidenum">
              <a:rPr lang="en-US" altLang="en-US"/>
              <a:pPr/>
              <a:t>‹#›</a:t>
            </a:fld>
            <a:endParaRPr lang="en-US" altLang="en-US"/>
          </a:p>
        </p:txBody>
      </p:sp>
    </p:spTree>
    <p:extLst>
      <p:ext uri="{BB962C8B-B14F-4D97-AF65-F5344CB8AC3E}">
        <p14:creationId xmlns:p14="http://schemas.microsoft.com/office/powerpoint/2010/main" val="759083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AD67848-EA40-48A5-A1D4-75B8DF489F5E}" type="datetimeFigureOut">
              <a:rPr lang="en-US"/>
              <a:pPr>
                <a:defRPr/>
              </a:pPr>
              <a:t>12/26/2016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CE6F249-BFF1-4601-B7C4-2B0FE748C476}" type="slidenum">
              <a:rPr lang="en-US" altLang="en-US"/>
              <a:pPr/>
              <a:t>‹#›</a:t>
            </a:fld>
            <a:endParaRPr lang="en-US" altLang="en-US"/>
          </a:p>
        </p:txBody>
      </p:sp>
    </p:spTree>
    <p:extLst>
      <p:ext uri="{BB962C8B-B14F-4D97-AF65-F5344CB8AC3E}">
        <p14:creationId xmlns:p14="http://schemas.microsoft.com/office/powerpoint/2010/main" val="2336350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490A90E-D96F-4F75-BAC6-A5B5189C58F2}" type="datetimeFigureOut">
              <a:rPr lang="en-US"/>
              <a:pPr>
                <a:defRPr/>
              </a:pPr>
              <a:t>12/26/2016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35644B2-E245-4418-AAB4-945A6CABF7F0}" type="slidenum">
              <a:rPr lang="en-US" altLang="en-US"/>
              <a:pPr/>
              <a:t>‹#›</a:t>
            </a:fld>
            <a:endParaRPr lang="en-US" altLang="en-US"/>
          </a:p>
        </p:txBody>
      </p:sp>
    </p:spTree>
    <p:extLst>
      <p:ext uri="{BB962C8B-B14F-4D97-AF65-F5344CB8AC3E}">
        <p14:creationId xmlns:p14="http://schemas.microsoft.com/office/powerpoint/2010/main" val="814516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B0436B9-E25E-4FC3-911C-63C8C010C17F}" type="datetimeFigureOut">
              <a:rPr lang="en-US"/>
              <a:pPr>
                <a:defRPr/>
              </a:pPr>
              <a:t>12/26/2016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722F1E-ED72-463A-ADC0-71C2C0AF5540}" type="slidenum">
              <a:rPr lang="en-US" altLang="en-US"/>
              <a:pPr/>
              <a:t>‹#›</a:t>
            </a:fld>
            <a:endParaRPr lang="en-US" altLang="en-US"/>
          </a:p>
        </p:txBody>
      </p:sp>
    </p:spTree>
    <p:extLst>
      <p:ext uri="{BB962C8B-B14F-4D97-AF65-F5344CB8AC3E}">
        <p14:creationId xmlns:p14="http://schemas.microsoft.com/office/powerpoint/2010/main" val="216530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E0E9955E-6D0C-4F87-9DF9-0EC3F7622BE5}" type="datetimeFigureOut">
              <a:rPr lang="en-US"/>
              <a:pPr>
                <a:defRPr/>
              </a:pPr>
              <a:t>12/26/2016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83E44EB-B4D2-4506-8653-007F30856334}" type="slidenum">
              <a:rPr lang="en-US" altLang="en-US"/>
              <a:pPr/>
              <a:t>‹#›</a:t>
            </a:fld>
            <a:endParaRPr lang="en-US" altLang="en-US"/>
          </a:p>
        </p:txBody>
      </p:sp>
    </p:spTree>
    <p:extLst>
      <p:ext uri="{BB962C8B-B14F-4D97-AF65-F5344CB8AC3E}">
        <p14:creationId xmlns:p14="http://schemas.microsoft.com/office/powerpoint/2010/main" val="3394832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0DB1E84-0A38-4D71-A879-FB04968603FC}" type="datetimeFigureOut">
              <a:rPr lang="en-US"/>
              <a:pPr>
                <a:defRPr/>
              </a:pPr>
              <a:t>12/26/2016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EE54DA1-8709-483C-B78C-055EA3A0210F}" type="slidenum">
              <a:rPr lang="en-US" altLang="en-US"/>
              <a:pPr/>
              <a:t>‹#›</a:t>
            </a:fld>
            <a:endParaRPr lang="en-US" altLang="en-US"/>
          </a:p>
        </p:txBody>
      </p:sp>
    </p:spTree>
    <p:extLst>
      <p:ext uri="{BB962C8B-B14F-4D97-AF65-F5344CB8AC3E}">
        <p14:creationId xmlns:p14="http://schemas.microsoft.com/office/powerpoint/2010/main" val="2246670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BAAABF2-0B72-4688-B7DC-70AF8D124F5F}" type="datetimeFigureOut">
              <a:rPr lang="en-US"/>
              <a:pPr>
                <a:defRPr/>
              </a:pPr>
              <a:t>12/26/2016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C7DC6582-DEBE-47F8-99A8-38CAAD4A0231}" type="slidenum">
              <a:rPr lang="en-US" altLang="en-US"/>
              <a:pPr/>
              <a:t>‹#›</a:t>
            </a:fld>
            <a:endParaRPr lang="en-US" altLang="en-US"/>
          </a:p>
        </p:txBody>
      </p:sp>
    </p:spTree>
    <p:extLst>
      <p:ext uri="{BB962C8B-B14F-4D97-AF65-F5344CB8AC3E}">
        <p14:creationId xmlns:p14="http://schemas.microsoft.com/office/powerpoint/2010/main" val="2713094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A1ED23E3-5CA4-4F89-BC92-0BE9089AF909}" type="datetimeFigureOut">
              <a:rPr lang="en-US"/>
              <a:pPr>
                <a:defRPr/>
              </a:pPr>
              <a:t>12/26/2016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5F4076DF-FDA7-40B5-8013-BDCE65ECE0D2}" type="slidenum">
              <a:rPr lang="en-US" altLang="en-US"/>
              <a:pPr/>
              <a:t>‹#›</a:t>
            </a:fld>
            <a:endParaRPr lang="en-US" altLang="en-US"/>
          </a:p>
        </p:txBody>
      </p:sp>
    </p:spTree>
    <p:extLst>
      <p:ext uri="{BB962C8B-B14F-4D97-AF65-F5344CB8AC3E}">
        <p14:creationId xmlns:p14="http://schemas.microsoft.com/office/powerpoint/2010/main" val="3466003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6B6AD01-8F65-4EEB-90B5-4433B5337795}" type="datetimeFigureOut">
              <a:rPr lang="en-US"/>
              <a:pPr>
                <a:defRPr/>
              </a:pPr>
              <a:t>12/26/2016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B1BDAD46-09A5-4AE8-9206-31E00B7EFFD9}" type="slidenum">
              <a:rPr lang="en-US" altLang="en-US"/>
              <a:pPr/>
              <a:t>‹#›</a:t>
            </a:fld>
            <a:endParaRPr lang="en-US" altLang="en-US"/>
          </a:p>
        </p:txBody>
      </p:sp>
    </p:spTree>
    <p:extLst>
      <p:ext uri="{BB962C8B-B14F-4D97-AF65-F5344CB8AC3E}">
        <p14:creationId xmlns:p14="http://schemas.microsoft.com/office/powerpoint/2010/main" val="3325572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41B07058-AB12-41A6-B47E-11070A9DA49A}" type="datetimeFigureOut">
              <a:rPr lang="en-US"/>
              <a:pPr>
                <a:defRPr/>
              </a:pPr>
              <a:t>12/26/2016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95E4627-BB19-4847-8996-785245145959}" type="slidenum">
              <a:rPr lang="en-US" altLang="en-US"/>
              <a:pPr/>
              <a:t>‹#›</a:t>
            </a:fld>
            <a:endParaRPr lang="en-US" altLang="en-US"/>
          </a:p>
        </p:txBody>
      </p:sp>
    </p:spTree>
    <p:extLst>
      <p:ext uri="{BB962C8B-B14F-4D97-AF65-F5344CB8AC3E}">
        <p14:creationId xmlns:p14="http://schemas.microsoft.com/office/powerpoint/2010/main" val="2809335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BD9752A9-FBC4-406E-A990-BF39E30A1ADE}" type="datetimeFigureOut">
              <a:rPr lang="en-US"/>
              <a:pPr>
                <a:defRPr/>
              </a:pPr>
              <a:t>12/26/2016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EDA7D18-523F-46C6-86BD-3F7A7E67DA0B}" type="slidenum">
              <a:rPr lang="en-US" altLang="en-US"/>
              <a:pPr/>
              <a:t>‹#›</a:t>
            </a:fld>
            <a:endParaRPr lang="en-US" altLang="en-US"/>
          </a:p>
        </p:txBody>
      </p:sp>
    </p:spTree>
    <p:extLst>
      <p:ext uri="{BB962C8B-B14F-4D97-AF65-F5344CB8AC3E}">
        <p14:creationId xmlns:p14="http://schemas.microsoft.com/office/powerpoint/2010/main" val="3401069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3000"/>
            <a:lum/>
          </a:blip>
          <a:srcRect/>
          <a:stretch>
            <a:fillRect t="-3000" b="-3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92CDBAE-5BCC-4186-9478-9FD852429913}" type="datetimeFigureOut">
              <a:rPr lang="en-US"/>
              <a:pPr>
                <a:defRPr/>
              </a:pPr>
              <a:t>12/26/2016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1548DCA7-61D8-475B-91E7-0992D1AFE9B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hyperlink" Target="Dimention.pdf" TargetMode="External"/><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hyperlink" Target="Pishnevis.pdf" TargetMode="External"/><Relationship Id="rId10" Type="http://schemas.microsoft.com/office/2007/relationships/diagramDrawing" Target="../diagrams/drawing1.xml"/><Relationship Id="rId4" Type="http://schemas.openxmlformats.org/officeDocument/2006/relationships/hyperlink" Target="&#1662;&#1740;&#1588;%20&#1606;&#1608;&#1740;&#1587;%20&#1575;&#1593;&#1578;&#1576;&#1575;&#1585;&#1576;&#1582;&#1588;&#1740;.pdf" TargetMode="External"/><Relationship Id="rId9" Type="http://schemas.openxmlformats.org/officeDocument/2006/relationships/diagramColors" Target="../diagrams/colors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fa-IR"/>
          </a:p>
        </p:txBody>
      </p:sp>
      <p:sp>
        <p:nvSpPr>
          <p:cNvPr id="5" name="Text Placeholder 4"/>
          <p:cNvSpPr>
            <a:spLocks noGrp="1"/>
          </p:cNvSpPr>
          <p:nvPr>
            <p:ph type="body" idx="1"/>
          </p:nvPr>
        </p:nvSpPr>
        <p:spPr/>
        <p:txBody>
          <a:bodyPr/>
          <a:lstStyle/>
          <a:p>
            <a:endParaRPr lang="fa-IR"/>
          </a:p>
        </p:txBody>
      </p:sp>
      <p:pic>
        <p:nvPicPr>
          <p:cNvPr id="2051" name="Content Placeholder 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83459" y="398206"/>
            <a:ext cx="11253018" cy="2212259"/>
          </a:xfrm>
        </p:spPr>
      </p:pic>
      <p:sp>
        <p:nvSpPr>
          <p:cNvPr id="7" name="Content Placeholder 6"/>
          <p:cNvSpPr>
            <a:spLocks noGrp="1"/>
          </p:cNvSpPr>
          <p:nvPr>
            <p:ph sz="quarter" idx="4"/>
          </p:nvPr>
        </p:nvSpPr>
        <p:spPr/>
        <p:txBody>
          <a:bodyPr/>
          <a:lstStyle/>
          <a:p>
            <a:endParaRPr lang="fa-IR" dirty="0"/>
          </a:p>
        </p:txBody>
      </p:sp>
      <p:pic>
        <p:nvPicPr>
          <p:cNvPr id="8" name="Picture 3" descr="C:\Users\mfotuhi\Desktop\HA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453" y="2595716"/>
            <a:ext cx="11076038" cy="37165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ویژگی های نسل سوم اعتباربخشی:</a:t>
            </a:r>
          </a:p>
        </p:txBody>
      </p:sp>
      <p:sp>
        <p:nvSpPr>
          <p:cNvPr id="3" name="Content Placeholder 2"/>
          <p:cNvSpPr>
            <a:spLocks noGrp="1"/>
          </p:cNvSpPr>
          <p:nvPr>
            <p:ph idx="1"/>
          </p:nvPr>
        </p:nvSpPr>
        <p:spPr>
          <a:xfrm>
            <a:off x="838200" y="1563329"/>
            <a:ext cx="10754032" cy="5117690"/>
          </a:xfrm>
        </p:spPr>
        <p:txBody>
          <a:bodyPr/>
          <a:lstStyle/>
          <a:p>
            <a:pPr algn="r" rtl="1"/>
            <a:r>
              <a:rPr lang="fa-IR" dirty="0" smtClean="0"/>
              <a:t>اضافه شدن برخی محورهای برنامه تحول سلامت به استانداردها:</a:t>
            </a:r>
          </a:p>
          <a:p>
            <a:pPr algn="r" rtl="1"/>
            <a:r>
              <a:rPr lang="fa-IR" i="1" dirty="0" smtClean="0"/>
              <a:t>تسهیلات حضور همراه جهت اقامت</a:t>
            </a:r>
          </a:p>
          <a:p>
            <a:pPr algn="r" rtl="1"/>
            <a:r>
              <a:rPr lang="fa-IR" i="1" dirty="0" smtClean="0"/>
              <a:t>اتاق </a:t>
            </a:r>
            <a:r>
              <a:rPr lang="en-US" i="1" dirty="0" smtClean="0"/>
              <a:t>LDR</a:t>
            </a:r>
            <a:r>
              <a:rPr lang="fa-IR" i="1" dirty="0" smtClean="0"/>
              <a:t> اختصاصی برای هر مادر باردار</a:t>
            </a:r>
          </a:p>
          <a:p>
            <a:pPr algn="r" rtl="1"/>
            <a:r>
              <a:rPr lang="fa-IR" i="1" dirty="0" smtClean="0"/>
              <a:t>حضور پزشک مقیم بلوک زایمان بربالین بیمار</a:t>
            </a:r>
          </a:p>
          <a:p>
            <a:pPr algn="r" rtl="1"/>
            <a:r>
              <a:rPr lang="fa-IR" i="1" dirty="0" smtClean="0"/>
              <a:t>فرآیند خوشایند سازی زایمان طبیعی</a:t>
            </a:r>
          </a:p>
          <a:p>
            <a:pPr algn="r" rtl="1"/>
            <a:r>
              <a:rPr lang="fa-IR" dirty="0" smtClean="0"/>
              <a:t>انجام ارزیابی توسط تیم ارزیابی خارج از دانشگاه</a:t>
            </a:r>
          </a:p>
          <a:p>
            <a:pPr algn="r" rtl="1"/>
            <a:r>
              <a:rPr lang="fa-IR" dirty="0" smtClean="0"/>
              <a:t>انجام خودارزیابی داخلی توسط بیمارستان و درج اطلاعات درسامانه</a:t>
            </a:r>
          </a:p>
          <a:p>
            <a:pPr algn="r" rtl="1"/>
            <a:r>
              <a:rPr lang="fa-IR" dirty="0" smtClean="0"/>
              <a:t>نمره دهی برخی محورها قبل از ارزیابی رسمی وازطریق اطلاعات سامانه </a:t>
            </a:r>
          </a:p>
          <a:p>
            <a:pPr algn="r" rtl="1"/>
            <a:r>
              <a:rPr lang="fa-IR" dirty="0" smtClean="0"/>
              <a:t>امکان تعیین صلاحیت بیمارستان برای دریافت لوح ایمنی بیمار، دوستدار مادر،دوستدارکودک و... با تعیین سنجه های مرتبط وتنها با یک ارزیابی</a:t>
            </a:r>
            <a:endParaRPr lang="fa-IR" dirty="0"/>
          </a:p>
        </p:txBody>
      </p:sp>
    </p:spTree>
    <p:extLst>
      <p:ext uri="{BB962C8B-B14F-4D97-AF65-F5344CB8AC3E}">
        <p14:creationId xmlns:p14="http://schemas.microsoft.com/office/powerpoint/2010/main" val="33807618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11641138" y="5870575"/>
            <a:ext cx="550862" cy="377825"/>
          </a:xfrm>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67A9DDB-2B46-4191-BFB1-F91A1607A67C}" type="slidenum">
              <a:rPr lang="en-US" altLang="en-US">
                <a:solidFill>
                  <a:srgbClr val="898989"/>
                </a:solidFill>
                <a:cs typeface="B Titr" panose="00000700000000000000" pitchFamily="2" charset="-78"/>
              </a:rPr>
              <a:pPr/>
              <a:t>11</a:t>
            </a:fld>
            <a:endParaRPr lang="en-US" altLang="en-US">
              <a:solidFill>
                <a:srgbClr val="898989"/>
              </a:solidFill>
              <a:cs typeface="B Titr" panose="00000700000000000000" pitchFamily="2" charset="-78"/>
            </a:endParaRPr>
          </a:p>
        </p:txBody>
      </p:sp>
      <p:sp>
        <p:nvSpPr>
          <p:cNvPr id="8" name="TextBox 7"/>
          <p:cNvSpPr txBox="1"/>
          <p:nvPr/>
        </p:nvSpPr>
        <p:spPr>
          <a:xfrm rot="19551878">
            <a:off x="787400" y="795338"/>
            <a:ext cx="2905125" cy="3765550"/>
          </a:xfrm>
          <a:prstGeom prst="teardrop">
            <a:avLst/>
          </a:prstGeom>
          <a:gradFill>
            <a:gsLst>
              <a:gs pos="0">
                <a:srgbClr val="FF0000"/>
              </a:gs>
              <a:gs pos="80000">
                <a:srgbClr val="FF0000"/>
              </a:gs>
              <a:gs pos="100000">
                <a:srgbClr val="FF0000"/>
              </a:gs>
            </a:gsLst>
          </a:gradFill>
          <a:ln/>
        </p:spPr>
        <p:style>
          <a:lnRef idx="1">
            <a:schemeClr val="accent1"/>
          </a:lnRef>
          <a:fillRef idx="3">
            <a:schemeClr val="accent1"/>
          </a:fillRef>
          <a:effectRef idx="2">
            <a:schemeClr val="accent1"/>
          </a:effectRef>
          <a:fontRef idx="minor">
            <a:schemeClr val="lt1"/>
          </a:fontRef>
        </p:style>
        <p:txBody>
          <a:bodyPr>
            <a:spAutoFit/>
          </a:bodyPr>
          <a:lstStyle/>
          <a:p>
            <a:pPr algn="ctr" fontAlgn="auto">
              <a:lnSpc>
                <a:spcPct val="150000"/>
              </a:lnSpc>
              <a:spcBef>
                <a:spcPts val="0"/>
              </a:spcBef>
              <a:spcAft>
                <a:spcPts val="0"/>
              </a:spcAft>
              <a:defRPr/>
            </a:pPr>
            <a:r>
              <a:rPr lang="fa-IR" sz="2800" dirty="0">
                <a:solidFill>
                  <a:srgbClr val="FFC000"/>
                </a:solidFill>
                <a:cs typeface="B Titr" pitchFamily="2" charset="-78"/>
                <a:hlinkClick r:id="rId3" action="ppaction://hlinkfile"/>
              </a:rPr>
              <a:t>محورهای جدید </a:t>
            </a:r>
            <a:r>
              <a:rPr lang="fa-IR" sz="2800" dirty="0">
                <a:solidFill>
                  <a:srgbClr val="FFC000"/>
                </a:solidFill>
                <a:cs typeface="B Titr" pitchFamily="2" charset="-78"/>
                <a:hlinkClick r:id="rId4" action="ppaction://hlinkfile"/>
              </a:rPr>
              <a:t>اعتباربخشی </a:t>
            </a:r>
            <a:r>
              <a:rPr lang="fa-IR" sz="2800" dirty="0">
                <a:solidFill>
                  <a:srgbClr val="FFC000"/>
                </a:solidFill>
                <a:cs typeface="B Titr" pitchFamily="2" charset="-78"/>
                <a:hlinkClick r:id="rId5" action="ppaction://hlinkfile"/>
              </a:rPr>
              <a:t>95 </a:t>
            </a:r>
            <a:endParaRPr lang="en-US" sz="2800" dirty="0">
              <a:solidFill>
                <a:srgbClr val="FFC000"/>
              </a:solidFill>
              <a:cs typeface="B Titr" pitchFamily="2" charset="-78"/>
            </a:endParaRPr>
          </a:p>
        </p:txBody>
      </p:sp>
      <p:graphicFrame>
        <p:nvGraphicFramePr>
          <p:cNvPr id="9" name="Diagram 8"/>
          <p:cNvGraphicFramePr/>
          <p:nvPr>
            <p:extLst>
              <p:ext uri="{D42A27DB-BD31-4B8C-83A1-F6EECF244321}">
                <p14:modId xmlns:p14="http://schemas.microsoft.com/office/powerpoint/2010/main" val="67143422"/>
              </p:ext>
            </p:extLst>
          </p:nvPr>
        </p:nvGraphicFramePr>
        <p:xfrm>
          <a:off x="4021137" y="304800"/>
          <a:ext cx="7932737" cy="581024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720053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40122056"/>
              </p:ext>
            </p:extLst>
          </p:nvPr>
        </p:nvGraphicFramePr>
        <p:xfrm>
          <a:off x="20096" y="100477"/>
          <a:ext cx="11987684" cy="6754998"/>
        </p:xfrm>
        <a:graphic>
          <a:graphicData uri="http://schemas.openxmlformats.org/drawingml/2006/table">
            <a:tbl>
              <a:tblPr firstRow="1" bandRow="1">
                <a:tableStyleId>{5C22544A-7EE6-4342-B048-85BDC9FD1C3A}</a:tableStyleId>
              </a:tblPr>
              <a:tblGrid>
                <a:gridCol w="6631427"/>
                <a:gridCol w="3834580"/>
                <a:gridCol w="1521677"/>
              </a:tblGrid>
              <a:tr h="405715">
                <a:tc>
                  <a:txBody>
                    <a:bodyPr/>
                    <a:lstStyle/>
                    <a:p>
                      <a:pPr algn="ctr"/>
                      <a:r>
                        <a:rPr lang="fa-IR" sz="2000" b="1" dirty="0" smtClean="0">
                          <a:cs typeface="B Nazanin" pitchFamily="2" charset="-78"/>
                        </a:rPr>
                        <a:t>مهمترین حیطه ها</a:t>
                      </a:r>
                      <a:endParaRPr lang="en-US" sz="2000" b="1" dirty="0">
                        <a:cs typeface="B Nazanin" pitchFamily="2" charset="-78"/>
                      </a:endParaRPr>
                    </a:p>
                  </a:txBody>
                  <a:tcPr marL="91445" marR="91445" marT="45718" marB="45718"/>
                </a:tc>
                <a:tc>
                  <a:txBody>
                    <a:bodyPr/>
                    <a:lstStyle/>
                    <a:p>
                      <a:pPr algn="ctr"/>
                      <a:r>
                        <a:rPr lang="fa-IR" sz="2000" b="1" dirty="0" smtClean="0">
                          <a:cs typeface="B Nazanin" pitchFamily="2" charset="-78"/>
                        </a:rPr>
                        <a:t>زیر محور</a:t>
                      </a:r>
                      <a:endParaRPr lang="en-US" sz="2000" b="1" dirty="0">
                        <a:cs typeface="B Nazanin" pitchFamily="2" charset="-78"/>
                      </a:endParaRPr>
                    </a:p>
                  </a:txBody>
                  <a:tcPr marL="91445" marR="91445" marT="45718" marB="45718"/>
                </a:tc>
                <a:tc>
                  <a:txBody>
                    <a:bodyPr/>
                    <a:lstStyle/>
                    <a:p>
                      <a:pPr algn="ctr"/>
                      <a:r>
                        <a:rPr lang="fa-IR" sz="2000" b="1" dirty="0" smtClean="0">
                          <a:cs typeface="B Nazanin" pitchFamily="2" charset="-78"/>
                        </a:rPr>
                        <a:t>محور</a:t>
                      </a:r>
                      <a:endParaRPr lang="en-US" sz="2000" b="1" dirty="0">
                        <a:cs typeface="B Nazanin" pitchFamily="2" charset="-78"/>
                      </a:endParaRPr>
                    </a:p>
                  </a:txBody>
                  <a:tcPr marL="91445" marR="91445" marT="45718" marB="45718"/>
                </a:tc>
              </a:tr>
              <a:tr h="6336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تدوین سیاست های کلان، بررسی و تصویب برنامه های پیشنهادی،  پیشگیری و ارتقای سلامت، تصمیم گیری مبتنی بر اطلاعات پردازش شده</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تیم حاکمیتی</a:t>
                      </a:r>
                      <a:endParaRPr lang="en-US" sz="1800" b="1" kern="1200" dirty="0">
                        <a:solidFill>
                          <a:schemeClr val="dk1"/>
                        </a:solidFill>
                        <a:latin typeface="+mn-lt"/>
                        <a:ea typeface="+mn-ea"/>
                        <a:cs typeface="B Nazanin" pitchFamily="2" charset="-78"/>
                      </a:endParaRPr>
                    </a:p>
                  </a:txBody>
                  <a:tcPr marL="91445" marR="91445" marT="45718" marB="45718" anchor="ctr"/>
                </a:tc>
                <a:tc rowSpan="9">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مدیریت و رهبری</a:t>
                      </a:r>
                      <a:endParaRPr lang="en-US" sz="1800" b="1" kern="1200" dirty="0">
                        <a:solidFill>
                          <a:schemeClr val="dk1"/>
                        </a:solidFill>
                        <a:latin typeface="+mn-lt"/>
                        <a:ea typeface="+mn-ea"/>
                        <a:cs typeface="B Nazanin" pitchFamily="2" charset="-78"/>
                      </a:endParaRPr>
                    </a:p>
                  </a:txBody>
                  <a:tcPr marL="91445" marR="91445" marT="45718" marB="45718" anchor="ctr"/>
                </a:tc>
              </a:tr>
              <a:tr h="1167184">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تیم مدیریت اجرایی، تصمیم گیری مبتنی بر اطلاعات پردازش شده، تدوین سند استراتژیک و ارزیابی پیشرفت برنامه عملیاتی، هماهنگ کننده و مسئول و پاسخگوی ایمنی بیمار، تعیین و تحلیل شاخص های عملکردی، ارتباط سازمانی، بازدید های مدیریتی ایمنی بیمار</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تیم اجرایی</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6336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 تهیه ، انبارش و توزیع ملزومات و تجهیزات، تسهیلات امکانات و ملزومات</a:t>
                      </a:r>
                    </a:p>
                    <a:p>
                      <a:pPr marL="0" algn="just" defTabSz="914400" rtl="1" eaLnBrk="1" latinLnBrk="0" hangingPunct="1"/>
                      <a:r>
                        <a:rPr lang="fa-IR" sz="1800" b="1" kern="1200" dirty="0" smtClean="0">
                          <a:solidFill>
                            <a:schemeClr val="dk1"/>
                          </a:solidFill>
                          <a:latin typeface="+mn-lt"/>
                          <a:ea typeface="+mn-ea"/>
                          <a:cs typeface="B Nazanin" pitchFamily="2" charset="-78"/>
                        </a:rPr>
                        <a:t>تعمیر و نگهداشت</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مدیریت تامین</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633613">
                <a:tc>
                  <a: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sz="1800" b="1" kern="1200" dirty="0" smtClean="0">
                          <a:solidFill>
                            <a:schemeClr val="dk1"/>
                          </a:solidFill>
                          <a:latin typeface="+mn-lt"/>
                          <a:ea typeface="+mn-ea"/>
                          <a:cs typeface="B Nazanin" pitchFamily="2" charset="-78"/>
                        </a:rPr>
                        <a:t>تهیه محلول های گاواژ، بکارگیری وسایل پخت و ظروف مناسب و بهداشتی، سلامت مواد غذایی بوفه، توزیع غذا،فرآیند</a:t>
                      </a:r>
                      <a:r>
                        <a:rPr lang="fa-IR" sz="1800" b="1" kern="1200" baseline="0" dirty="0" smtClean="0">
                          <a:solidFill>
                            <a:schemeClr val="dk1"/>
                          </a:solidFill>
                          <a:latin typeface="+mn-lt"/>
                          <a:ea typeface="+mn-ea"/>
                          <a:cs typeface="B Nazanin" pitchFamily="2" charset="-78"/>
                        </a:rPr>
                        <a:t> رژیم درمانی و تکمیل فرمهای مرتبط</a:t>
                      </a:r>
                      <a:endParaRPr lang="en-US" sz="1800" b="1" kern="1200" dirty="0" smtClean="0">
                        <a:solidFill>
                          <a:schemeClr val="dk1"/>
                        </a:solidFill>
                        <a:latin typeface="+mn-lt"/>
                        <a:ea typeface="+mn-ea"/>
                        <a:cs typeface="B Nazanin" pitchFamily="2" charset="-78"/>
                      </a:endParaRPr>
                    </a:p>
                    <a:p>
                      <a:pPr marL="0" algn="just" defTabSz="914400" rtl="1" eaLnBrk="1" latinLnBrk="0" hangingPunct="1"/>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solidFill>
                            <a:schemeClr val="dk1"/>
                          </a:solidFill>
                          <a:latin typeface="+mn-lt"/>
                          <a:ea typeface="+mn-ea"/>
                          <a:cs typeface="B Nazanin" pitchFamily="2" charset="-78"/>
                        </a:rPr>
                        <a:t>مدیریت غذایی</a:t>
                      </a:r>
                      <a:endParaRPr lang="en-US" sz="1800" b="1" kern="1200" dirty="0" smtClean="0">
                        <a:solidFill>
                          <a:schemeClr val="dk1"/>
                        </a:solidFill>
                        <a:latin typeface="+mn-lt"/>
                        <a:ea typeface="+mn-ea"/>
                        <a:cs typeface="B Nazanin" pitchFamily="2" charset="-78"/>
                      </a:endParaRPr>
                    </a:p>
                    <a:p>
                      <a:pPr marL="0" algn="ctr" defTabSz="914400" rtl="1" eaLnBrk="1" latinLnBrk="0" hangingPunct="1"/>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6336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مدیریت فرایندهای اصلی، اقدام اصلاحی/ برنامه بهبود کیفیت، شاخص های عملکردی، خودارزیابی و ارزیابی داخلی </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بهبود کیفیت</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6336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فرایند پیشگیری از خطاهای پزشکی، مدیریت خطاهای پزشکی، ارزیابی و تحلیل عملکرد بیمارستان</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مدیریت خطا</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40571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ارزیابی خطر ، امادگی در برابر حوادث و رویدادها، پایش عملکرد، ایمنی اتش</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مدیریت خطر حوادث و فوریت ها</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6336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استخدام انتصاب بکارگیری و خروج از کار، ارزشیابی ارتقای شغلی و انگیزش ، اموزش و توانمندسازی، </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algn="ctr" defTabSz="914400" rtl="1" eaLnBrk="1" latinLnBrk="0" hangingPunct="1"/>
                      <a:r>
                        <a:rPr lang="fa-IR" sz="1800" b="1" kern="1200" dirty="0" smtClean="0">
                          <a:solidFill>
                            <a:schemeClr val="dk1"/>
                          </a:solidFill>
                          <a:latin typeface="+mn-lt"/>
                          <a:ea typeface="+mn-ea"/>
                          <a:cs typeface="B Nazanin" pitchFamily="2" charset="-78"/>
                        </a:rPr>
                        <a:t>منابع انسانی</a:t>
                      </a:r>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r h="40571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درتمامی محورها استانداردها و سنجه های ایمنی بیمار لحاظ گردیده است</a:t>
                      </a:r>
                      <a:endParaRPr lang="en-US" sz="1800" b="1" kern="1200" dirty="0">
                        <a:solidFill>
                          <a:schemeClr val="dk1"/>
                        </a:solidFill>
                        <a:latin typeface="+mn-lt"/>
                        <a:ea typeface="+mn-ea"/>
                        <a:cs typeface="B Nazanin" pitchFamily="2" charset="-78"/>
                      </a:endParaRPr>
                    </a:p>
                  </a:txBody>
                  <a:tcPr marL="91445" marR="91445" marT="45718" marB="45718"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kern="1200" dirty="0" smtClean="0">
                          <a:solidFill>
                            <a:schemeClr val="dk1"/>
                          </a:solidFill>
                          <a:latin typeface="+mn-lt"/>
                          <a:ea typeface="+mn-ea"/>
                          <a:cs typeface="B Nazanin" pitchFamily="2" charset="-78"/>
                        </a:rPr>
                        <a:t>ایمنی بیمار</a:t>
                      </a:r>
                      <a:endParaRPr lang="en-US" sz="1800" b="1" kern="1200" dirty="0" smtClean="0">
                        <a:solidFill>
                          <a:schemeClr val="dk1"/>
                        </a:solidFill>
                        <a:latin typeface="+mn-lt"/>
                        <a:ea typeface="+mn-ea"/>
                        <a:cs typeface="B Nazanin" pitchFamily="2" charset="-78"/>
                      </a:endParaRPr>
                    </a:p>
                    <a:p>
                      <a:pPr marL="0" algn="ctr" defTabSz="914400" rtl="1" eaLnBrk="1" latinLnBrk="0" hangingPunct="1"/>
                      <a:endParaRPr lang="en-US" sz="1800" b="1" kern="1200" dirty="0">
                        <a:solidFill>
                          <a:schemeClr val="dk1"/>
                        </a:solidFill>
                        <a:latin typeface="+mn-lt"/>
                        <a:ea typeface="+mn-ea"/>
                        <a:cs typeface="B Nazanin" pitchFamily="2" charset="-78"/>
                      </a:endParaRPr>
                    </a:p>
                  </a:txBody>
                  <a:tcPr marL="91445" marR="91445" marT="45718" marB="45718" anchor="ctr"/>
                </a:tc>
                <a:tc vMerge="1">
                  <a:txBody>
                    <a:bodyPr/>
                    <a:lstStyle/>
                    <a:p>
                      <a:pPr algn="ctr"/>
                      <a:endParaRPr lang="en-US" sz="2400" b="1" dirty="0">
                        <a:cs typeface="B Nazanin" pitchFamily="2" charset="-78"/>
                      </a:endParaRPr>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59601419"/>
              </p:ext>
            </p:extLst>
          </p:nvPr>
        </p:nvGraphicFramePr>
        <p:xfrm>
          <a:off x="120666" y="156427"/>
          <a:ext cx="11957452" cy="6465435"/>
        </p:xfrm>
        <a:graphic>
          <a:graphicData uri="http://schemas.openxmlformats.org/drawingml/2006/table">
            <a:tbl>
              <a:tblPr firstRow="1" bandRow="1">
                <a:tableStyleId>{5C22544A-7EE6-4342-B048-85BDC9FD1C3A}</a:tableStyleId>
              </a:tblPr>
              <a:tblGrid>
                <a:gridCol w="5483613"/>
                <a:gridCol w="3917933"/>
                <a:gridCol w="2555906"/>
              </a:tblGrid>
              <a:tr h="436612">
                <a:tc>
                  <a:txBody>
                    <a:bodyPr/>
                    <a:lstStyle/>
                    <a:p>
                      <a:pPr algn="ctr"/>
                      <a:r>
                        <a:rPr lang="fa-IR" sz="1600" b="1" dirty="0" smtClean="0">
                          <a:cs typeface="B Nazanin" pitchFamily="2" charset="-78"/>
                        </a:rPr>
                        <a:t>مهمترین حیطه ها</a:t>
                      </a:r>
                      <a:endParaRPr lang="en-US" sz="1600" b="1" dirty="0">
                        <a:cs typeface="B Nazanin" pitchFamily="2" charset="-78"/>
                      </a:endParaRPr>
                    </a:p>
                  </a:txBody>
                  <a:tcPr marL="91428" marR="91428" marT="45731" marB="45731"/>
                </a:tc>
                <a:tc>
                  <a:txBody>
                    <a:bodyPr/>
                    <a:lstStyle/>
                    <a:p>
                      <a:pPr algn="ctr"/>
                      <a:r>
                        <a:rPr lang="fa-IR" sz="1600" b="1" dirty="0" smtClean="0">
                          <a:cs typeface="B Nazanin" pitchFamily="2" charset="-78"/>
                        </a:rPr>
                        <a:t>زیر محور</a:t>
                      </a:r>
                      <a:endParaRPr lang="en-US" sz="1600" b="1" dirty="0">
                        <a:cs typeface="B Nazanin" pitchFamily="2" charset="-78"/>
                      </a:endParaRPr>
                    </a:p>
                  </a:txBody>
                  <a:tcPr marL="91428" marR="91428" marT="45731" marB="45731"/>
                </a:tc>
                <a:tc>
                  <a:txBody>
                    <a:bodyPr/>
                    <a:lstStyle/>
                    <a:p>
                      <a:pPr algn="ctr"/>
                      <a:r>
                        <a:rPr lang="fa-IR" sz="1600" b="1" dirty="0" smtClean="0">
                          <a:cs typeface="B Nazanin" pitchFamily="2" charset="-78"/>
                        </a:rPr>
                        <a:t>محور</a:t>
                      </a:r>
                      <a:endParaRPr lang="en-US" sz="1600" b="1" dirty="0">
                        <a:cs typeface="B Nazanin" pitchFamily="2" charset="-78"/>
                      </a:endParaRPr>
                    </a:p>
                  </a:txBody>
                  <a:tcPr marL="91428" marR="91428" marT="45731" marB="45731"/>
                </a:tc>
              </a:tr>
              <a:tr h="75360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پذیرش در بخش و اریابی بیمار، ارزیابی و مراقبتهای مستمر از بیماران، ترخیص و استمرار مراقبت از بیمار</a:t>
                      </a:r>
                      <a:endParaRPr lang="en-US" sz="1800" b="1" kern="1200" dirty="0">
                        <a:solidFill>
                          <a:schemeClr val="dk1"/>
                        </a:solidFill>
                        <a:latin typeface="+mn-lt"/>
                        <a:ea typeface="+mn-ea"/>
                        <a:cs typeface="B Nazanin" pitchFamily="2" charset="-78"/>
                      </a:endParaRPr>
                    </a:p>
                  </a:txBody>
                  <a:tcPr marL="91428" marR="91428" marT="45731" marB="45731" anchor="ctr"/>
                </a:tc>
                <a:tc>
                  <a:txBody>
                    <a:bodyPr/>
                    <a:lstStyle/>
                    <a:p>
                      <a:pPr algn="ctr" rtl="1"/>
                      <a:r>
                        <a:rPr lang="fa-IR" sz="1800" b="1" dirty="0" smtClean="0">
                          <a:cs typeface="B Nazanin" pitchFamily="2" charset="-78"/>
                        </a:rPr>
                        <a:t>مراقبت های عمومی بالینی</a:t>
                      </a:r>
                      <a:endParaRPr lang="en-US" sz="1800" b="1" dirty="0">
                        <a:cs typeface="B Nazanin" pitchFamily="2" charset="-78"/>
                      </a:endParaRPr>
                    </a:p>
                  </a:txBody>
                  <a:tcPr marL="91428" marR="91428" marT="45731" marB="45731" anchor="ctr"/>
                </a:tc>
                <a:tc rowSpan="5">
                  <a:txBody>
                    <a:bodyPr/>
                    <a:lstStyle/>
                    <a:p>
                      <a:pPr algn="ctr" rtl="1"/>
                      <a:r>
                        <a:rPr lang="fa-IR" sz="1800" b="1" smtClean="0">
                          <a:cs typeface="B Nazanin" pitchFamily="2" charset="-78"/>
                        </a:rPr>
                        <a:t>مراقبت و درمان</a:t>
                      </a:r>
                      <a:endParaRPr lang="en-US" sz="1800" b="1" dirty="0">
                        <a:cs typeface="B Nazanin" pitchFamily="2" charset="-78"/>
                      </a:endParaRPr>
                    </a:p>
                  </a:txBody>
                  <a:tcPr marL="91428" marR="91428" marT="45731" marB="45731" anchor="ctr"/>
                </a:tc>
              </a:tr>
              <a:tr h="139954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دسترسی به پزشک معالج، دسترسی به پرستار دارای صلاحیت، مدیریت تخت های ویژه و عادی، خدمات پاراکلینیک اورژانس، فرایند تریاژ، احیای قلبی ریوی، دسترسی به اورژانس، عدم توجه به پرداخت هزینه</a:t>
                      </a:r>
                      <a:endParaRPr lang="en-US" sz="1800" b="1" kern="1200" dirty="0">
                        <a:solidFill>
                          <a:schemeClr val="dk1"/>
                        </a:solidFill>
                        <a:latin typeface="+mn-lt"/>
                        <a:ea typeface="+mn-ea"/>
                        <a:cs typeface="B Nazanin" pitchFamily="2" charset="-78"/>
                      </a:endParaRPr>
                    </a:p>
                  </a:txBody>
                  <a:tcPr marL="91428" marR="91428" marT="45731" marB="45731" anchor="ctr"/>
                </a:tc>
                <a:tc>
                  <a:txBody>
                    <a:bodyPr/>
                    <a:lstStyle/>
                    <a:p>
                      <a:pPr algn="ctr" rtl="1"/>
                      <a:r>
                        <a:rPr lang="fa-IR" sz="1800" b="1" dirty="0" smtClean="0">
                          <a:cs typeface="B Nazanin" pitchFamily="2" charset="-78"/>
                        </a:rPr>
                        <a:t>مراقبت های اورژانس</a:t>
                      </a:r>
                      <a:endParaRPr lang="en-US" sz="1800" b="1" dirty="0">
                        <a:cs typeface="B Nazanin" pitchFamily="2" charset="-78"/>
                      </a:endParaRPr>
                    </a:p>
                  </a:txBody>
                  <a:tcPr marL="91428" marR="91428" marT="45731" marB="45731" anchor="ctr"/>
                </a:tc>
                <a:tc vMerge="1">
                  <a:txBody>
                    <a:bodyPr/>
                    <a:lstStyle/>
                    <a:p>
                      <a:endParaRPr lang="en-US" dirty="0"/>
                    </a:p>
                  </a:txBody>
                  <a:tcPr/>
                </a:tc>
              </a:tr>
              <a:tr h="107657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ارائه مراقبت ویژه به بیماران حاد، مانیتورینگ دقیق و مستمر، انجام مراقبت برای بیماران تحت ارامبخش عمیق و متوسط، نحوه پذیرش و ترخیص بیماران در بخش های ویژه</a:t>
                      </a:r>
                      <a:endParaRPr lang="en-US" sz="1800" b="1" kern="1200" dirty="0">
                        <a:solidFill>
                          <a:schemeClr val="dk1"/>
                        </a:solidFill>
                        <a:latin typeface="+mn-lt"/>
                        <a:ea typeface="+mn-ea"/>
                        <a:cs typeface="B Nazanin" pitchFamily="2" charset="-78"/>
                      </a:endParaRPr>
                    </a:p>
                  </a:txBody>
                  <a:tcPr marL="91428" marR="91428" marT="45731" marB="45731" anchor="ctr"/>
                </a:tc>
                <a:tc>
                  <a:txBody>
                    <a:bodyPr/>
                    <a:lstStyle/>
                    <a:p>
                      <a:pPr algn="ctr" rtl="1"/>
                      <a:r>
                        <a:rPr lang="fa-IR" sz="1800" b="1" dirty="0" smtClean="0">
                          <a:cs typeface="B Nazanin" pitchFamily="2" charset="-78"/>
                        </a:rPr>
                        <a:t>مراقبت حاد</a:t>
                      </a:r>
                      <a:endParaRPr lang="en-US" sz="1800" b="1" dirty="0">
                        <a:cs typeface="B Nazanin" pitchFamily="2" charset="-78"/>
                      </a:endParaRPr>
                    </a:p>
                  </a:txBody>
                  <a:tcPr marL="91428" marR="91428" marT="45731" marB="45731" anchor="ctr"/>
                </a:tc>
                <a:tc vMerge="1">
                  <a:txBody>
                    <a:bodyPr/>
                    <a:lstStyle/>
                    <a:p>
                      <a:endParaRPr lang="en-US" dirty="0"/>
                    </a:p>
                  </a:txBody>
                  <a:tcPr/>
                </a:tc>
              </a:tr>
              <a:tr h="1722521">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پذیرش بیماران در اتاق عمل، نظافت و شستشو و گندزدایی، نگهداری و انتقال نمونه پاتولوژی، دستورالعمل جراحی ایمن، استمرار مراقبت از بیمار از بدو ورود به اتاق عمل تا زمان تحویل بیمار، انجام اعمال جرای و اسکوپی ها و ... در خارج از اتاق عمل، اماده بودن دستگاهها و تجهیزات و ...</a:t>
                      </a:r>
                      <a:endParaRPr lang="en-US" sz="1800" b="1" kern="1200" dirty="0">
                        <a:solidFill>
                          <a:schemeClr val="dk1"/>
                        </a:solidFill>
                        <a:latin typeface="+mn-lt"/>
                        <a:ea typeface="+mn-ea"/>
                        <a:cs typeface="B Nazanin" pitchFamily="2" charset="-78"/>
                      </a:endParaRPr>
                    </a:p>
                  </a:txBody>
                  <a:tcPr marL="91428" marR="91428" marT="45731" marB="45731" anchor="ctr"/>
                </a:tc>
                <a:tc>
                  <a:txBody>
                    <a:bodyPr/>
                    <a:lstStyle/>
                    <a:p>
                      <a:pPr algn="ctr" rtl="1"/>
                      <a:r>
                        <a:rPr lang="fa-IR" sz="1800" b="1" dirty="0" smtClean="0">
                          <a:cs typeface="B Nazanin" pitchFamily="2" charset="-78"/>
                        </a:rPr>
                        <a:t>مراقبت بیهوشی و جراحی</a:t>
                      </a:r>
                      <a:endParaRPr lang="en-US" sz="1800" b="1" dirty="0">
                        <a:cs typeface="B Nazanin" pitchFamily="2" charset="-78"/>
                      </a:endParaRPr>
                    </a:p>
                  </a:txBody>
                  <a:tcPr marL="91428" marR="91428" marT="45731" marB="45731" anchor="ctr"/>
                </a:tc>
                <a:tc vMerge="1">
                  <a:txBody>
                    <a:bodyPr/>
                    <a:lstStyle/>
                    <a:p>
                      <a:endParaRPr lang="en-US" dirty="0"/>
                    </a:p>
                  </a:txBody>
                  <a:tcPr/>
                </a:tc>
              </a:tr>
              <a:tr h="107657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تریاژ بلوک زایمان، مدیریت بیماران پرخطر، مراقبت های معمول از مادران اندیکاسیون سزارین، امپول رگام، شناسایی صحیح نوزادان و ....</a:t>
                      </a:r>
                      <a:endParaRPr lang="en-US" sz="1800" b="1" kern="1200" dirty="0">
                        <a:solidFill>
                          <a:schemeClr val="dk1"/>
                        </a:solidFill>
                        <a:latin typeface="+mn-lt"/>
                        <a:ea typeface="+mn-ea"/>
                        <a:cs typeface="B Nazanin" pitchFamily="2" charset="-78"/>
                      </a:endParaRPr>
                    </a:p>
                  </a:txBody>
                  <a:tcPr marL="91428" marR="91428" marT="45731" marB="45731" anchor="ctr">
                    <a:solidFill>
                      <a:srgbClr val="FF0000"/>
                    </a:solidFill>
                  </a:tcPr>
                </a:tc>
                <a:tc>
                  <a:txBody>
                    <a:bodyPr/>
                    <a:lstStyle/>
                    <a:p>
                      <a:pPr algn="ctr" rtl="1"/>
                      <a:r>
                        <a:rPr lang="fa-IR" sz="1800" b="1" dirty="0" smtClean="0">
                          <a:cs typeface="B Nazanin" pitchFamily="2" charset="-78"/>
                        </a:rPr>
                        <a:t>مراقبت مادر و نوزاد</a:t>
                      </a:r>
                      <a:endParaRPr lang="en-US" sz="1800" b="1" dirty="0">
                        <a:cs typeface="B Nazanin" pitchFamily="2" charset="-78"/>
                      </a:endParaRPr>
                    </a:p>
                  </a:txBody>
                  <a:tcPr marL="91428" marR="91428" marT="45731" marB="45731" anchor="ctr">
                    <a:solidFill>
                      <a:srgbClr val="FF0000"/>
                    </a:solidFill>
                  </a:tcP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53370397"/>
              </p:ext>
            </p:extLst>
          </p:nvPr>
        </p:nvGraphicFramePr>
        <p:xfrm>
          <a:off x="642345" y="1321196"/>
          <a:ext cx="10893162" cy="2923711"/>
        </p:xfrm>
        <a:graphic>
          <a:graphicData uri="http://schemas.openxmlformats.org/drawingml/2006/table">
            <a:tbl>
              <a:tblPr firstRow="1" bandRow="1">
                <a:tableStyleId>{5C22544A-7EE6-4342-B048-85BDC9FD1C3A}</a:tableStyleId>
              </a:tblPr>
              <a:tblGrid>
                <a:gridCol w="4263946"/>
                <a:gridCol w="3827861"/>
                <a:gridCol w="2801355"/>
              </a:tblGrid>
              <a:tr h="518723">
                <a:tc>
                  <a:txBody>
                    <a:bodyPr/>
                    <a:lstStyle/>
                    <a:p>
                      <a:pPr algn="ctr"/>
                      <a:r>
                        <a:rPr lang="fa-IR" sz="2000" b="1" dirty="0" smtClean="0">
                          <a:cs typeface="B Nazanin" pitchFamily="2" charset="-78"/>
                        </a:rPr>
                        <a:t>مهمترین حیطه ها</a:t>
                      </a:r>
                      <a:endParaRPr lang="en-US" sz="2000" b="1" dirty="0">
                        <a:cs typeface="B Nazanin" pitchFamily="2" charset="-78"/>
                      </a:endParaRPr>
                    </a:p>
                  </a:txBody>
                  <a:tcPr marL="91437" marR="91437" anchor="ctr"/>
                </a:tc>
                <a:tc>
                  <a:txBody>
                    <a:bodyPr/>
                    <a:lstStyle/>
                    <a:p>
                      <a:pPr algn="ctr"/>
                      <a:r>
                        <a:rPr lang="fa-IR" sz="2000" b="1" dirty="0" smtClean="0">
                          <a:cs typeface="B Nazanin" pitchFamily="2" charset="-78"/>
                        </a:rPr>
                        <a:t>زیر محور</a:t>
                      </a:r>
                      <a:endParaRPr lang="en-US" sz="2000" b="1" dirty="0">
                        <a:cs typeface="B Nazanin" pitchFamily="2" charset="-78"/>
                      </a:endParaRPr>
                    </a:p>
                  </a:txBody>
                  <a:tcPr marL="91437" marR="91437" anchor="ctr"/>
                </a:tc>
                <a:tc>
                  <a:txBody>
                    <a:bodyPr/>
                    <a:lstStyle/>
                    <a:p>
                      <a:pPr algn="ctr"/>
                      <a:r>
                        <a:rPr lang="fa-IR" sz="2000" b="1" dirty="0" smtClean="0">
                          <a:cs typeface="B Nazanin" pitchFamily="2" charset="-78"/>
                        </a:rPr>
                        <a:t>محور</a:t>
                      </a:r>
                      <a:endParaRPr lang="en-US" sz="2000" b="1" dirty="0">
                        <a:cs typeface="B Nazanin" pitchFamily="2" charset="-78"/>
                      </a:endParaRPr>
                    </a:p>
                  </a:txBody>
                  <a:tcPr marL="91437" marR="91437" anchor="ctr"/>
                </a:tc>
              </a:tr>
              <a:tr h="141469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نیازسنجی و احراز صلاحیت منابع انسانی، نیازهای مالی و فیزیکی بخش های درمانی، سیاستهای اموزشی</a:t>
                      </a:r>
                      <a:endParaRPr lang="en-US" sz="1800" b="1" kern="1200" dirty="0">
                        <a:solidFill>
                          <a:schemeClr val="dk1"/>
                        </a:solidFill>
                        <a:latin typeface="+mn-lt"/>
                        <a:ea typeface="+mn-ea"/>
                        <a:cs typeface="B Nazanin" pitchFamily="2" charset="-78"/>
                      </a:endParaRPr>
                    </a:p>
                  </a:txBody>
                  <a:tcPr marL="91437" marR="91437"/>
                </a:tc>
                <a:tc>
                  <a:txBody>
                    <a:bodyPr/>
                    <a:lstStyle/>
                    <a:p>
                      <a:pPr algn="ctr" rtl="1"/>
                      <a:r>
                        <a:rPr lang="fa-IR" b="1" dirty="0" smtClean="0">
                          <a:cs typeface="B Nazanin" pitchFamily="2" charset="-78"/>
                        </a:rPr>
                        <a:t>مهارت سنجی وبکارگیری کارکنان پرستاری</a:t>
                      </a:r>
                      <a:endParaRPr lang="en-US" b="1" dirty="0">
                        <a:cs typeface="B Nazanin" pitchFamily="2" charset="-78"/>
                      </a:endParaRPr>
                    </a:p>
                  </a:txBody>
                  <a:tcPr marL="91437" marR="91437"/>
                </a:tc>
                <a:tc rowSpan="2">
                  <a:txBody>
                    <a:bodyPr/>
                    <a:lstStyle/>
                    <a:p>
                      <a:pPr algn="ctr" rtl="1"/>
                      <a:endParaRPr lang="fa-IR" b="1" dirty="0" smtClean="0">
                        <a:cs typeface="B Nazanin" pitchFamily="2" charset="-78"/>
                      </a:endParaRPr>
                    </a:p>
                    <a:p>
                      <a:pPr algn="ctr" rtl="1"/>
                      <a:endParaRPr lang="fa-IR" b="1" dirty="0" smtClean="0">
                        <a:cs typeface="B Nazanin" pitchFamily="2" charset="-78"/>
                      </a:endParaRPr>
                    </a:p>
                    <a:p>
                      <a:pPr algn="ctr" rtl="1"/>
                      <a:endParaRPr lang="fa-IR" b="1" dirty="0" smtClean="0">
                        <a:cs typeface="B Nazanin" pitchFamily="2" charset="-78"/>
                      </a:endParaRPr>
                    </a:p>
                    <a:p>
                      <a:pPr algn="ctr" rtl="1"/>
                      <a:r>
                        <a:rPr lang="fa-IR" b="1" dirty="0" smtClean="0">
                          <a:cs typeface="B Nazanin" pitchFamily="2" charset="-78"/>
                        </a:rPr>
                        <a:t>مدیریت امور پرستاری</a:t>
                      </a:r>
                      <a:endParaRPr lang="en-US" b="1" dirty="0">
                        <a:cs typeface="B Nazanin" pitchFamily="2" charset="-78"/>
                      </a:endParaRPr>
                    </a:p>
                  </a:txBody>
                  <a:tcPr marL="91437" marR="91437"/>
                </a:tc>
              </a:tr>
              <a:tr h="99028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نحوه اداره امور بخش ها، پاسخگویی و اجرای صحیح وظایف محوله کارکنان، </a:t>
                      </a:r>
                      <a:endParaRPr lang="en-US" sz="1800" b="1" kern="1200" dirty="0">
                        <a:solidFill>
                          <a:schemeClr val="dk1"/>
                        </a:solidFill>
                        <a:latin typeface="+mn-lt"/>
                        <a:ea typeface="+mn-ea"/>
                        <a:cs typeface="B Nazanin" pitchFamily="2" charset="-78"/>
                      </a:endParaRPr>
                    </a:p>
                  </a:txBody>
                  <a:tcPr marL="91437" marR="91437"/>
                </a:tc>
                <a:tc>
                  <a:txBody>
                    <a:bodyPr/>
                    <a:lstStyle/>
                    <a:p>
                      <a:pPr algn="ctr" rtl="1"/>
                      <a:r>
                        <a:rPr lang="fa-IR" b="1" dirty="0" smtClean="0">
                          <a:cs typeface="B Nazanin" pitchFamily="2" charset="-78"/>
                        </a:rPr>
                        <a:t>مدیریت مراقبتهای پرستاری</a:t>
                      </a:r>
                      <a:endParaRPr lang="en-US" b="1" dirty="0">
                        <a:cs typeface="B Nazanin" pitchFamily="2" charset="-78"/>
                      </a:endParaRPr>
                    </a:p>
                  </a:txBody>
                  <a:tcPr marL="91437" marR="91437"/>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85385002"/>
              </p:ext>
            </p:extLst>
          </p:nvPr>
        </p:nvGraphicFramePr>
        <p:xfrm>
          <a:off x="659702" y="1296046"/>
          <a:ext cx="10845660" cy="4290839"/>
        </p:xfrm>
        <a:graphic>
          <a:graphicData uri="http://schemas.openxmlformats.org/drawingml/2006/table">
            <a:tbl>
              <a:tblPr firstRow="1" bandRow="1">
                <a:tableStyleId>{5C22544A-7EE6-4342-B048-85BDC9FD1C3A}</a:tableStyleId>
              </a:tblPr>
              <a:tblGrid>
                <a:gridCol w="5169012"/>
                <a:gridCol w="3228281"/>
                <a:gridCol w="2448367"/>
              </a:tblGrid>
              <a:tr h="856237">
                <a:tc>
                  <a:txBody>
                    <a:bodyPr/>
                    <a:lstStyle/>
                    <a:p>
                      <a:pPr algn="ctr"/>
                      <a:r>
                        <a:rPr lang="fa-IR" sz="2400" b="1" dirty="0" smtClean="0">
                          <a:cs typeface="B Nazanin" pitchFamily="2" charset="-78"/>
                        </a:rPr>
                        <a:t>مهمترین حیطه ها</a:t>
                      </a:r>
                      <a:endParaRPr lang="en-US" sz="2400" b="1" dirty="0">
                        <a:cs typeface="B Nazanin" pitchFamily="2" charset="-78"/>
                      </a:endParaRPr>
                    </a:p>
                  </a:txBody>
                  <a:tcPr marL="91442" marR="91442" marT="45717" marB="45717" anchor="ctr"/>
                </a:tc>
                <a:tc>
                  <a:txBody>
                    <a:bodyPr/>
                    <a:lstStyle/>
                    <a:p>
                      <a:pPr algn="ctr"/>
                      <a:r>
                        <a:rPr lang="fa-IR" sz="2400" b="1" dirty="0" smtClean="0">
                          <a:cs typeface="B Nazanin" pitchFamily="2" charset="-78"/>
                        </a:rPr>
                        <a:t>زیر محور</a:t>
                      </a:r>
                      <a:endParaRPr lang="en-US" sz="2400" b="1" dirty="0">
                        <a:cs typeface="B Nazanin" pitchFamily="2" charset="-78"/>
                      </a:endParaRPr>
                    </a:p>
                  </a:txBody>
                  <a:tcPr marL="91442" marR="91442" marT="45717" marB="45717" anchor="ctr"/>
                </a:tc>
                <a:tc>
                  <a:txBody>
                    <a:bodyPr/>
                    <a:lstStyle/>
                    <a:p>
                      <a:pPr algn="ctr"/>
                      <a:r>
                        <a:rPr lang="fa-IR" sz="2400" b="1" dirty="0" smtClean="0">
                          <a:cs typeface="B Nazanin" pitchFamily="2" charset="-78"/>
                        </a:rPr>
                        <a:t>محور</a:t>
                      </a:r>
                      <a:endParaRPr lang="en-US" sz="2400" b="1" dirty="0">
                        <a:cs typeface="B Nazanin" pitchFamily="2" charset="-78"/>
                      </a:endParaRPr>
                    </a:p>
                  </a:txBody>
                  <a:tcPr marL="91442" marR="91442" marT="45717" marB="45717" anchor="ctr"/>
                </a:tc>
              </a:tr>
              <a:tr h="1956713">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دسترسی به خدمات دارویی، ارزیابی و پشتیبانی </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a:r>
                        <a:rPr lang="fa-IR" sz="2000" b="1" dirty="0" smtClean="0">
                          <a:cs typeface="B Nazanin" pitchFamily="2" charset="-78"/>
                        </a:rPr>
                        <a:t>مدیریت دارویی</a:t>
                      </a:r>
                      <a:endParaRPr lang="en-US" sz="2000" b="1" dirty="0">
                        <a:cs typeface="B Nazanin" pitchFamily="2" charset="-78"/>
                      </a:endParaRPr>
                    </a:p>
                  </a:txBody>
                  <a:tcPr marL="91442" marR="91442" marT="45717" marB="45717" anchor="ctr"/>
                </a:tc>
                <a:tc rowSpan="2">
                  <a:txBody>
                    <a:bodyPr/>
                    <a:lstStyle/>
                    <a:p>
                      <a:pPr algn="ctr" rtl="1"/>
                      <a:r>
                        <a:rPr lang="fa-IR" sz="2000" b="1" dirty="0" smtClean="0">
                          <a:cs typeface="B Nazanin" pitchFamily="2" charset="-78"/>
                        </a:rPr>
                        <a:t>مدیریت</a:t>
                      </a:r>
                      <a:r>
                        <a:rPr lang="fa-IR" sz="2000" b="1" baseline="0" dirty="0" smtClean="0">
                          <a:cs typeface="B Nazanin" pitchFamily="2" charset="-78"/>
                        </a:rPr>
                        <a:t> دارو و تجهیزات</a:t>
                      </a:r>
                      <a:endParaRPr lang="en-US" sz="2000" b="1" dirty="0">
                        <a:cs typeface="B Nazanin" pitchFamily="2" charset="-78"/>
                      </a:endParaRPr>
                    </a:p>
                  </a:txBody>
                  <a:tcPr marL="91442" marR="91442" marT="45717" marB="45717" anchor="ctr"/>
                </a:tc>
              </a:tr>
              <a:tr h="147788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مدیریت و برنامه ریزی، مستندات تجهیزات پزشکی، نگهداشت تجهیزات پزشکی و امکانات لازم</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a:r>
                        <a:rPr lang="fa-IR" sz="2000" b="1" dirty="0" smtClean="0">
                          <a:cs typeface="B Nazanin" pitchFamily="2" charset="-78"/>
                        </a:rPr>
                        <a:t>مدیریت تجهیزات پزشکی</a:t>
                      </a:r>
                      <a:endParaRPr lang="en-US" sz="2000" b="1" dirty="0">
                        <a:cs typeface="B Nazanin" pitchFamily="2" charset="-78"/>
                      </a:endParaRPr>
                    </a:p>
                  </a:txBody>
                  <a:tcPr marL="91442" marR="91442" marT="45717" marB="45717"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00060840"/>
              </p:ext>
            </p:extLst>
          </p:nvPr>
        </p:nvGraphicFramePr>
        <p:xfrm>
          <a:off x="504825" y="569913"/>
          <a:ext cx="10809288" cy="5807821"/>
        </p:xfrm>
        <a:graphic>
          <a:graphicData uri="http://schemas.openxmlformats.org/drawingml/2006/table">
            <a:tbl>
              <a:tblPr firstRow="1" bandRow="1">
                <a:tableStyleId>{5C22544A-7EE6-4342-B048-85BDC9FD1C3A}</a:tableStyleId>
              </a:tblPr>
              <a:tblGrid>
                <a:gridCol w="6453588"/>
                <a:gridCol w="2429769"/>
                <a:gridCol w="1925931"/>
              </a:tblGrid>
              <a:tr h="585647">
                <a:tc>
                  <a:txBody>
                    <a:bodyPr/>
                    <a:lstStyle/>
                    <a:p>
                      <a:pPr algn="ctr"/>
                      <a:r>
                        <a:rPr lang="fa-IR" sz="2000" b="1" dirty="0" smtClean="0">
                          <a:cs typeface="B Nazanin" pitchFamily="2" charset="-78"/>
                        </a:rPr>
                        <a:t>مهمترین حیطه ها</a:t>
                      </a:r>
                      <a:endParaRPr lang="en-US" sz="2000" b="1" dirty="0">
                        <a:cs typeface="B Nazanin" pitchFamily="2" charset="-78"/>
                      </a:endParaRPr>
                    </a:p>
                  </a:txBody>
                  <a:tcPr marL="91442" marR="91442" marT="45717" marB="45717" anchor="ctr"/>
                </a:tc>
                <a:tc>
                  <a:txBody>
                    <a:bodyPr/>
                    <a:lstStyle/>
                    <a:p>
                      <a:pPr algn="ctr"/>
                      <a:r>
                        <a:rPr lang="fa-IR" sz="2000" b="1" dirty="0" smtClean="0">
                          <a:cs typeface="B Nazanin" pitchFamily="2" charset="-78"/>
                        </a:rPr>
                        <a:t>زیر محور</a:t>
                      </a:r>
                      <a:endParaRPr lang="en-US" sz="2000" b="1" dirty="0">
                        <a:cs typeface="B Nazanin" pitchFamily="2" charset="-78"/>
                      </a:endParaRPr>
                    </a:p>
                  </a:txBody>
                  <a:tcPr marL="91442" marR="91442" marT="45717" marB="45717" anchor="ctr"/>
                </a:tc>
                <a:tc>
                  <a:txBody>
                    <a:bodyPr/>
                    <a:lstStyle/>
                    <a:p>
                      <a:pPr algn="ctr"/>
                      <a:r>
                        <a:rPr lang="fa-IR" sz="2000" b="1" dirty="0" smtClean="0">
                          <a:cs typeface="B Nazanin" pitchFamily="2" charset="-78"/>
                        </a:rPr>
                        <a:t>محور</a:t>
                      </a:r>
                      <a:endParaRPr lang="en-US" sz="2000" b="1" dirty="0">
                        <a:cs typeface="B Nazanin" pitchFamily="2" charset="-78"/>
                      </a:endParaRPr>
                    </a:p>
                  </a:txBody>
                  <a:tcPr marL="91442" marR="91442" marT="45717" marB="45717" anchor="ctr"/>
                </a:tc>
              </a:tr>
              <a:tr h="640044">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کنترل کیفیت اب بیمارستان، بهداشت آشپزخانه و مواد غذایی، کنترل بهداشت بخش ها/ واحدهای مختلف بیمارستان، بهداشت پرتوها،</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بهداشت محیط</a:t>
                      </a:r>
                      <a:endParaRPr lang="en-US" sz="1800" b="1" dirty="0">
                        <a:cs typeface="B Nazanin" pitchFamily="2" charset="-78"/>
                      </a:endParaRPr>
                    </a:p>
                  </a:txBody>
                  <a:tcPr marL="91442" marR="91442" marT="45717" marB="45717" anchor="ctr"/>
                </a:tc>
                <a:tc rowSpan="6">
                  <a:txBody>
                    <a:bodyPr/>
                    <a:lstStyle/>
                    <a:p>
                      <a:pPr algn="ctr" rtl="1"/>
                      <a:r>
                        <a:rPr lang="fa-IR" sz="1800" b="1" dirty="0" smtClean="0">
                          <a:cs typeface="B Nazanin" pitchFamily="2" charset="-78"/>
                        </a:rPr>
                        <a:t>پیشگیری و بهداشت</a:t>
                      </a:r>
                      <a:endParaRPr lang="en-US" sz="1800" b="1" dirty="0">
                        <a:cs typeface="B Nazanin" pitchFamily="2" charset="-78"/>
                      </a:endParaRPr>
                    </a:p>
                  </a:txBody>
                  <a:tcPr marL="91442" marR="91442" marT="45717" marB="45717" anchor="ctr"/>
                </a:tc>
              </a:tr>
              <a:tr h="2285870">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برنامه کاهش میزان تولید پسماند، تفکیک جمع اوری و نگهداری موقت پسماند، جمع اوری و حمل و نقل بهداشتی، تصفیه و دفع بهداشتی، محل مناسب شستشو و گندزدایی سطل های زباله، نظارت بر عملکرد دستگاه های بی خطر ساز، آموزش های علمی و عملی اصول بهداشت محیط، کد بندی رنگی پسماندهای تفکیک شده، نگهداری موقت پسماندها بی خطر سازی پیماندهای عمومی، محل تولید پسماندهای ویژه و خطرناک، ارزیابی عملکرد و پایش دستگاه های بی خطر ساز، بی خطر سازی پسماندهای عفونی و تیز و برنده، جمع اوری و دفع اندامهای قطع شده و جنین، ممنوعیت بازیافت پیماندهای پزشکی </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مدیریت پسماندها</a:t>
                      </a:r>
                      <a:endParaRPr lang="en-US" sz="1800" b="1" dirty="0">
                        <a:cs typeface="B Nazanin" pitchFamily="2" charset="-78"/>
                      </a:endParaRPr>
                    </a:p>
                  </a:txBody>
                  <a:tcPr marL="91442" marR="91442" marT="45717" marB="45717" anchor="ctr"/>
                </a:tc>
                <a:tc vMerge="1">
                  <a:txBody>
                    <a:bodyPr/>
                    <a:lstStyle/>
                    <a:p>
                      <a:endParaRPr lang="en-US" dirty="0"/>
                    </a:p>
                  </a:txBody>
                  <a:tcPr/>
                </a:tc>
              </a:tr>
              <a:tr h="640044">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برنامه ریزی و اجرای گندزدایی و استریل کردن، ارزیابی های شیمیایی و بیولوژیکی</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استریلیزاسیون</a:t>
                      </a:r>
                      <a:endParaRPr lang="en-US" sz="1800" b="1" dirty="0">
                        <a:cs typeface="B Nazanin" pitchFamily="2" charset="-78"/>
                      </a:endParaRPr>
                    </a:p>
                  </a:txBody>
                  <a:tcPr marL="91442" marR="91442" marT="45717" marB="45717" anchor="ctr"/>
                </a:tc>
                <a:tc vMerge="1">
                  <a:txBody>
                    <a:bodyPr/>
                    <a:lstStyle/>
                    <a:p>
                      <a:endParaRPr lang="en-US"/>
                    </a:p>
                  </a:txBody>
                  <a:tcPr/>
                </a:tc>
              </a:tr>
              <a:tr h="37081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مدیریت خدمات رختشویخانه، شرایط بهداشت محیط رختشویخانه، </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رختشویخانه</a:t>
                      </a:r>
                      <a:endParaRPr lang="en-US" sz="1800" b="1" dirty="0">
                        <a:cs typeface="B Nazanin" pitchFamily="2" charset="-78"/>
                      </a:endParaRPr>
                    </a:p>
                  </a:txBody>
                  <a:tcPr marL="91442" marR="91442" marT="45717" marB="45717" anchor="ctr"/>
                </a:tc>
                <a:tc vMerge="1">
                  <a:txBody>
                    <a:bodyPr/>
                    <a:lstStyle/>
                    <a:p>
                      <a:endParaRPr lang="en-US"/>
                    </a:p>
                  </a:txBody>
                  <a:tcPr/>
                </a:tc>
              </a:tr>
              <a:tr h="370819">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مدیریت و سازماندهی بهداشت حرفه ای، معاینات کارکنان</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بهداشت حرفه</a:t>
                      </a:r>
                      <a:r>
                        <a:rPr lang="fa-IR" sz="1800" b="1" baseline="0" dirty="0" smtClean="0">
                          <a:cs typeface="B Nazanin" pitchFamily="2" charset="-78"/>
                        </a:rPr>
                        <a:t> ای و طب کار</a:t>
                      </a:r>
                      <a:endParaRPr lang="en-US" sz="1800" b="1" dirty="0">
                        <a:cs typeface="B Nazanin" pitchFamily="2" charset="-78"/>
                      </a:endParaRPr>
                    </a:p>
                  </a:txBody>
                  <a:tcPr marL="91442" marR="91442" marT="45717" marB="45717" anchor="ctr"/>
                </a:tc>
                <a:tc vMerge="1">
                  <a:txBody>
                    <a:bodyPr/>
                    <a:lstStyle/>
                    <a:p>
                      <a:endParaRPr lang="en-US" dirty="0"/>
                    </a:p>
                  </a:txBody>
                  <a:tcPr/>
                </a:tc>
              </a:tr>
              <a:tr h="914348">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بهداشت دست ها، استفاده از وسایل حفاظت فردی، مدیریت مواجهه شغلی، روش های اجرایی و دستورالعمل ها، نظام مراقبت بیماری ها، گزارش و پایش شاخص های کنترل عفونت</a:t>
                      </a:r>
                      <a:endParaRPr lang="en-US" sz="1800" b="1" kern="1200" dirty="0">
                        <a:solidFill>
                          <a:schemeClr val="dk1"/>
                        </a:solidFill>
                        <a:latin typeface="+mn-lt"/>
                        <a:ea typeface="+mn-ea"/>
                        <a:cs typeface="B Nazanin" pitchFamily="2" charset="-78"/>
                      </a:endParaRPr>
                    </a:p>
                  </a:txBody>
                  <a:tcPr marL="91442" marR="91442" marT="45717" marB="45717" anchor="ctr"/>
                </a:tc>
                <a:tc>
                  <a:txBody>
                    <a:bodyPr/>
                    <a:lstStyle/>
                    <a:p>
                      <a:pPr algn="ctr" rtl="1"/>
                      <a:r>
                        <a:rPr lang="fa-IR" sz="1800" b="1" dirty="0" smtClean="0">
                          <a:cs typeface="B Nazanin" pitchFamily="2" charset="-78"/>
                        </a:rPr>
                        <a:t>کنترل عفونت</a:t>
                      </a:r>
                      <a:endParaRPr lang="en-US" sz="1800" b="1" dirty="0">
                        <a:cs typeface="B Nazanin" pitchFamily="2" charset="-78"/>
                      </a:endParaRPr>
                    </a:p>
                  </a:txBody>
                  <a:tcPr marL="91442" marR="91442" marT="45717" marB="45717"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86812257"/>
              </p:ext>
            </p:extLst>
          </p:nvPr>
        </p:nvGraphicFramePr>
        <p:xfrm>
          <a:off x="328683" y="410465"/>
          <a:ext cx="11427888" cy="6010434"/>
        </p:xfrm>
        <a:graphic>
          <a:graphicData uri="http://schemas.openxmlformats.org/drawingml/2006/table">
            <a:tbl>
              <a:tblPr firstRow="1" bandRow="1">
                <a:tableStyleId>{5C22544A-7EE6-4342-B048-85BDC9FD1C3A}</a:tableStyleId>
              </a:tblPr>
              <a:tblGrid>
                <a:gridCol w="6565375"/>
                <a:gridCol w="2615807"/>
                <a:gridCol w="2246706"/>
              </a:tblGrid>
              <a:tr h="517450">
                <a:tc>
                  <a:txBody>
                    <a:bodyPr/>
                    <a:lstStyle/>
                    <a:p>
                      <a:pPr algn="ctr"/>
                      <a:r>
                        <a:rPr lang="fa-IR" sz="2000" b="1" dirty="0" smtClean="0">
                          <a:cs typeface="B Nazanin" pitchFamily="2" charset="-78"/>
                        </a:rPr>
                        <a:t>مهمترین حیطه ها</a:t>
                      </a:r>
                      <a:endParaRPr lang="en-US" sz="2000" b="1" dirty="0">
                        <a:cs typeface="B Nazanin" pitchFamily="2" charset="-78"/>
                      </a:endParaRPr>
                    </a:p>
                  </a:txBody>
                  <a:tcPr marT="45717" marB="45717" anchor="ctr"/>
                </a:tc>
                <a:tc>
                  <a:txBody>
                    <a:bodyPr/>
                    <a:lstStyle/>
                    <a:p>
                      <a:pPr algn="ctr"/>
                      <a:r>
                        <a:rPr lang="fa-IR" sz="2000" b="1" dirty="0" smtClean="0">
                          <a:cs typeface="B Nazanin" pitchFamily="2" charset="-78"/>
                        </a:rPr>
                        <a:t>زیر محور</a:t>
                      </a:r>
                      <a:endParaRPr lang="en-US" sz="2000" b="1" dirty="0">
                        <a:cs typeface="B Nazanin" pitchFamily="2" charset="-78"/>
                      </a:endParaRPr>
                    </a:p>
                  </a:txBody>
                  <a:tcPr marT="45717" marB="45717" anchor="ctr"/>
                </a:tc>
                <a:tc>
                  <a:txBody>
                    <a:bodyPr/>
                    <a:lstStyle/>
                    <a:p>
                      <a:pPr algn="ctr"/>
                      <a:r>
                        <a:rPr lang="fa-IR" sz="2000" b="1" dirty="0" smtClean="0">
                          <a:cs typeface="B Nazanin" pitchFamily="2" charset="-78"/>
                        </a:rPr>
                        <a:t>محور</a:t>
                      </a:r>
                      <a:endParaRPr lang="en-US" sz="2000" b="1" dirty="0">
                        <a:cs typeface="B Nazanin" pitchFamily="2" charset="-78"/>
                      </a:endParaRPr>
                    </a:p>
                  </a:txBody>
                  <a:tcPr marT="45717" marB="45717" anchor="ctr"/>
                </a:tc>
              </a:tr>
              <a:tr h="2627086">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مراحل قبل از ازمایش(مدیریت نمونه های ازمایش، مدیریت ازمایش های ارجاعی) مراحل انجام ازمایش (دستورالعمل های انجام ازمایش، کنترل کیفیت ازمایش ها، ارزیابی خارجی، کنترل کیفیت اب ازمایشگاه، کنترل کیفیت ابزارهای پایه) مراحل پس از انجام ازمایش (تعیین محدوده مرجع ازمایشها، نتایج ازمایش های غیر طبیعی، تایید مسئول فنی ازمایشگاه، فاصله زمانی انجام ازمایش تا پاسخدهی، جداسازی فضاهای ازمایشگاه)</a:t>
                      </a:r>
                      <a:endParaRPr lang="en-US" sz="1800" b="1" kern="1200" dirty="0">
                        <a:solidFill>
                          <a:schemeClr val="dk1"/>
                        </a:solidFill>
                        <a:latin typeface="+mn-lt"/>
                        <a:ea typeface="+mn-ea"/>
                        <a:cs typeface="B Nazanin" pitchFamily="2" charset="-78"/>
                      </a:endParaRPr>
                    </a:p>
                  </a:txBody>
                  <a:tcPr marT="45717" marB="45717" anchor="ctr"/>
                </a:tc>
                <a:tc>
                  <a:txBody>
                    <a:bodyPr/>
                    <a:lstStyle/>
                    <a:p>
                      <a:pPr algn="ctr" rtl="1"/>
                      <a:r>
                        <a:rPr lang="fa-IR" sz="1800" b="1" dirty="0" smtClean="0">
                          <a:cs typeface="B Nazanin" pitchFamily="2" charset="-78"/>
                        </a:rPr>
                        <a:t>آزمایشگاه</a:t>
                      </a:r>
                      <a:endParaRPr lang="en-US" sz="1800" b="1" dirty="0">
                        <a:cs typeface="B Nazanin" pitchFamily="2" charset="-78"/>
                      </a:endParaRPr>
                    </a:p>
                  </a:txBody>
                  <a:tcPr marT="45717" marB="45717" anchor="ctr"/>
                </a:tc>
                <a:tc rowSpan="4">
                  <a:txBody>
                    <a:bodyPr/>
                    <a:lstStyle/>
                    <a:p>
                      <a:pPr algn="ctr" rtl="1"/>
                      <a:r>
                        <a:rPr lang="fa-IR" sz="1800" b="1" dirty="0" smtClean="0">
                          <a:cs typeface="B Nazanin" pitchFamily="2" charset="-78"/>
                        </a:rPr>
                        <a:t>خدمات پاراکلینیک</a:t>
                      </a:r>
                      <a:endParaRPr lang="en-US" sz="1800" b="1" dirty="0">
                        <a:cs typeface="B Nazanin" pitchFamily="2" charset="-78"/>
                      </a:endParaRPr>
                    </a:p>
                  </a:txBody>
                  <a:tcPr marT="45717" marB="45717" anchor="ctr"/>
                </a:tc>
              </a:tr>
              <a:tr h="835886">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پذیرش و امادگی بیماران، تسهیلات ایمنی، گزارش دهی نتایج تصویر برداری</a:t>
                      </a:r>
                      <a:endParaRPr lang="en-US" sz="1800" b="1" kern="1200" dirty="0">
                        <a:solidFill>
                          <a:schemeClr val="dk1"/>
                        </a:solidFill>
                        <a:latin typeface="+mn-lt"/>
                        <a:ea typeface="+mn-ea"/>
                        <a:cs typeface="B Nazanin" pitchFamily="2" charset="-78"/>
                      </a:endParaRPr>
                    </a:p>
                  </a:txBody>
                  <a:tcPr marT="45717" marB="45717" anchor="ctr"/>
                </a:tc>
                <a:tc>
                  <a:txBody>
                    <a:bodyPr/>
                    <a:lstStyle/>
                    <a:p>
                      <a:pPr algn="ctr" rtl="1"/>
                      <a:r>
                        <a:rPr lang="fa-IR" sz="1800" b="1" dirty="0" smtClean="0">
                          <a:cs typeface="B Nazanin" pitchFamily="2" charset="-78"/>
                        </a:rPr>
                        <a:t>تصویر برداری</a:t>
                      </a:r>
                      <a:endParaRPr lang="en-US" sz="1800" b="1" dirty="0">
                        <a:cs typeface="B Nazanin" pitchFamily="2" charset="-78"/>
                      </a:endParaRPr>
                    </a:p>
                  </a:txBody>
                  <a:tcPr marT="45717" marB="45717" anchor="ctr"/>
                </a:tc>
                <a:tc vMerge="1">
                  <a:txBody>
                    <a:bodyPr/>
                    <a:lstStyle/>
                    <a:p>
                      <a:endParaRPr lang="en-US" dirty="0"/>
                    </a:p>
                  </a:txBody>
                  <a:tcPr/>
                </a:tc>
              </a:tr>
              <a:tr h="1194126">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دسترسی به خدمات تصویر برداری، دفتر ثبت بخش فیزیوتراپی، ثبت حداقل موارد مورد انتظار در پرونده، دسترسی اسان افراد معلول به بخش</a:t>
                      </a:r>
                      <a:endParaRPr lang="en-US" sz="1800" b="1" kern="1200" dirty="0">
                        <a:solidFill>
                          <a:schemeClr val="dk1"/>
                        </a:solidFill>
                        <a:latin typeface="+mn-lt"/>
                        <a:ea typeface="+mn-ea"/>
                        <a:cs typeface="B Nazanin" pitchFamily="2" charset="-78"/>
                      </a:endParaRPr>
                    </a:p>
                  </a:txBody>
                  <a:tcPr marT="45717" marB="45717" anchor="ctr"/>
                </a:tc>
                <a:tc>
                  <a:txBody>
                    <a:bodyPr/>
                    <a:lstStyle/>
                    <a:p>
                      <a:pPr algn="ctr" rtl="1"/>
                      <a:r>
                        <a:rPr lang="fa-IR" sz="1800" b="1" dirty="0" smtClean="0">
                          <a:cs typeface="B Nazanin" pitchFamily="2" charset="-78"/>
                        </a:rPr>
                        <a:t>فیزیوتراپی</a:t>
                      </a:r>
                      <a:endParaRPr lang="en-US" sz="1800" b="1" dirty="0">
                        <a:cs typeface="B Nazanin" pitchFamily="2" charset="-78"/>
                      </a:endParaRPr>
                    </a:p>
                  </a:txBody>
                  <a:tcPr marT="45717" marB="45717" anchor="ctr"/>
                </a:tc>
                <a:tc vMerge="1">
                  <a:txBody>
                    <a:bodyPr/>
                    <a:lstStyle/>
                    <a:p>
                      <a:endParaRPr lang="en-US" dirty="0"/>
                    </a:p>
                  </a:txBody>
                  <a:tcPr/>
                </a:tc>
              </a:tr>
              <a:tr h="835886">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تهیه و اماده سازی خون و فراورده های خونی، سیستم مراقبت از خون (هموواژیلانس)</a:t>
                      </a:r>
                      <a:endParaRPr lang="en-US" sz="1800" b="1" kern="1200" dirty="0">
                        <a:solidFill>
                          <a:schemeClr val="dk1"/>
                        </a:solidFill>
                        <a:latin typeface="+mn-lt"/>
                        <a:ea typeface="+mn-ea"/>
                        <a:cs typeface="B Nazanin" pitchFamily="2" charset="-78"/>
                      </a:endParaRPr>
                    </a:p>
                  </a:txBody>
                  <a:tcPr marT="45717" marB="45717" anchor="ctr"/>
                </a:tc>
                <a:tc>
                  <a:txBody>
                    <a:bodyPr/>
                    <a:lstStyle/>
                    <a:p>
                      <a:pPr algn="ctr" rtl="1"/>
                      <a:r>
                        <a:rPr lang="fa-IR" sz="1800" b="1" dirty="0" smtClean="0">
                          <a:cs typeface="B Nazanin" pitchFamily="2" charset="-78"/>
                        </a:rPr>
                        <a:t>طب انتقال خون</a:t>
                      </a:r>
                      <a:endParaRPr lang="en-US" sz="1800" b="1" dirty="0">
                        <a:cs typeface="B Nazanin" pitchFamily="2" charset="-78"/>
                      </a:endParaRPr>
                    </a:p>
                  </a:txBody>
                  <a:tcPr marT="45717" marB="45717"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21262551"/>
              </p:ext>
            </p:extLst>
          </p:nvPr>
        </p:nvGraphicFramePr>
        <p:xfrm>
          <a:off x="564121" y="858820"/>
          <a:ext cx="11021627" cy="3691239"/>
        </p:xfrm>
        <a:graphic>
          <a:graphicData uri="http://schemas.openxmlformats.org/drawingml/2006/table">
            <a:tbl>
              <a:tblPr firstRow="1" bandRow="1">
                <a:tableStyleId>{5C22544A-7EE6-4342-B048-85BDC9FD1C3A}</a:tableStyleId>
              </a:tblPr>
              <a:tblGrid>
                <a:gridCol w="5253501"/>
                <a:gridCol w="3469605"/>
                <a:gridCol w="2298521"/>
              </a:tblGrid>
              <a:tr h="668529">
                <a:tc>
                  <a:txBody>
                    <a:bodyPr/>
                    <a:lstStyle/>
                    <a:p>
                      <a:pPr algn="ctr" rtl="1"/>
                      <a:r>
                        <a:rPr lang="fa-IR" sz="2000" b="1" dirty="0" smtClean="0">
                          <a:cs typeface="B Nazanin" pitchFamily="2" charset="-78"/>
                        </a:rPr>
                        <a:t>مهمترین حیطه ها</a:t>
                      </a:r>
                      <a:endParaRPr lang="en-US" sz="2000" b="1" dirty="0">
                        <a:cs typeface="B Nazanin" pitchFamily="2" charset="-78"/>
                      </a:endParaRPr>
                    </a:p>
                  </a:txBody>
                  <a:tcPr marL="91430" marR="91430" marT="45733" marB="45733" anchor="ctr"/>
                </a:tc>
                <a:tc>
                  <a:txBody>
                    <a:bodyPr/>
                    <a:lstStyle/>
                    <a:p>
                      <a:pPr algn="ctr" rtl="1"/>
                      <a:r>
                        <a:rPr lang="fa-IR" sz="2000" b="1" dirty="0" smtClean="0">
                          <a:cs typeface="B Nazanin" pitchFamily="2" charset="-78"/>
                        </a:rPr>
                        <a:t>زیر محور</a:t>
                      </a:r>
                      <a:endParaRPr lang="en-US" sz="2000" b="1" dirty="0">
                        <a:cs typeface="B Nazanin" pitchFamily="2" charset="-78"/>
                      </a:endParaRPr>
                    </a:p>
                  </a:txBody>
                  <a:tcPr marL="91430" marR="91430" marT="45733" marB="45733" anchor="ctr"/>
                </a:tc>
                <a:tc>
                  <a:txBody>
                    <a:bodyPr/>
                    <a:lstStyle/>
                    <a:p>
                      <a:pPr algn="ctr" rtl="1"/>
                      <a:r>
                        <a:rPr lang="fa-IR" sz="2000" b="1" dirty="0" smtClean="0">
                          <a:cs typeface="B Nazanin" pitchFamily="2" charset="-78"/>
                        </a:rPr>
                        <a:t>محور</a:t>
                      </a:r>
                      <a:endParaRPr lang="en-US" sz="2000" b="1" dirty="0">
                        <a:cs typeface="B Nazanin" pitchFamily="2" charset="-78"/>
                      </a:endParaRPr>
                    </a:p>
                  </a:txBody>
                  <a:tcPr marL="91430" marR="91430" marT="45733" marB="45733" anchor="ctr"/>
                </a:tc>
              </a:tr>
              <a:tr h="151135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منشور حقوق بیمار،راهنمایی صحیح گیرندگان خدمت،شناسایی رده های مختلف کارکنان،</a:t>
                      </a:r>
                      <a:r>
                        <a:rPr lang="fa-IR" sz="1800" b="1" kern="1200" baseline="0" dirty="0" smtClean="0">
                          <a:solidFill>
                            <a:schemeClr val="dk1"/>
                          </a:solidFill>
                          <a:latin typeface="+mn-lt"/>
                          <a:ea typeface="+mn-ea"/>
                          <a:cs typeface="B Nazanin" pitchFamily="2" charset="-78"/>
                        </a:rPr>
                        <a:t> نحوه دسترسی به پزشک، امکان انتخاب و تصمیم گیری آگاهانه</a:t>
                      </a:r>
                      <a:endParaRPr lang="en-US" sz="1800" b="1" kern="1200" dirty="0">
                        <a:solidFill>
                          <a:schemeClr val="dk1"/>
                        </a:solidFill>
                        <a:latin typeface="+mn-lt"/>
                        <a:ea typeface="+mn-ea"/>
                        <a:cs typeface="B Nazanin" pitchFamily="2" charset="-78"/>
                      </a:endParaRPr>
                    </a:p>
                  </a:txBody>
                  <a:tcPr marL="91430" marR="91430" marT="45733" marB="45733" anchor="ctr"/>
                </a:tc>
                <a:tc>
                  <a:txBody>
                    <a:bodyPr/>
                    <a:lstStyle/>
                    <a:p>
                      <a:pPr algn="ctr" rtl="1"/>
                      <a:r>
                        <a:rPr lang="fa-IR" sz="1800" b="1" dirty="0" smtClean="0">
                          <a:cs typeface="B Nazanin" pitchFamily="2" charset="-78"/>
                        </a:rPr>
                        <a:t>اطلاع رسانی و ارتباطات</a:t>
                      </a:r>
                      <a:endParaRPr lang="en-US" sz="1800" b="1" dirty="0">
                        <a:cs typeface="B Nazanin" pitchFamily="2" charset="-78"/>
                      </a:endParaRPr>
                    </a:p>
                  </a:txBody>
                  <a:tcPr marL="91430" marR="91430" marT="45733" marB="45733" anchor="ctr"/>
                </a:tc>
                <a:tc rowSpan="2">
                  <a:txBody>
                    <a:bodyPr/>
                    <a:lstStyle/>
                    <a:p>
                      <a:pPr algn="ctr" rtl="1"/>
                      <a:r>
                        <a:rPr lang="fa-IR" sz="1800" b="1" dirty="0" smtClean="0">
                          <a:cs typeface="B Nazanin" pitchFamily="2" charset="-78"/>
                        </a:rPr>
                        <a:t>رعایت حقوق گیرنده خدمت</a:t>
                      </a:r>
                      <a:endParaRPr lang="en-US" sz="1800" b="1" dirty="0">
                        <a:cs typeface="B Nazanin" pitchFamily="2" charset="-78"/>
                      </a:endParaRPr>
                    </a:p>
                  </a:txBody>
                  <a:tcPr marL="91430" marR="91430" marT="45733" marB="45733" anchor="ctr"/>
                </a:tc>
              </a:tr>
              <a:tr h="1511355">
                <a:tc>
                  <a:txBody>
                    <a:bodyPr/>
                    <a:lstStyle/>
                    <a:p>
                      <a:pPr marL="0" algn="just" defTabSz="914400" rtl="1" eaLnBrk="1" latinLnBrk="0" hangingPunct="1"/>
                      <a:r>
                        <a:rPr lang="fa-IR" sz="1800" b="1" kern="1200" dirty="0" smtClean="0">
                          <a:solidFill>
                            <a:schemeClr val="dk1"/>
                          </a:solidFill>
                          <a:latin typeface="+mn-lt"/>
                          <a:ea typeface="+mn-ea"/>
                          <a:cs typeface="B Nazanin" pitchFamily="2" charset="-78"/>
                        </a:rPr>
                        <a:t>محرمانگی اطلاعات بیمار، استفاده</a:t>
                      </a:r>
                      <a:r>
                        <a:rPr lang="fa-IR" sz="1800" b="1" kern="1200" baseline="0" dirty="0" smtClean="0">
                          <a:solidFill>
                            <a:schemeClr val="dk1"/>
                          </a:solidFill>
                          <a:latin typeface="+mn-lt"/>
                          <a:ea typeface="+mn-ea"/>
                          <a:cs typeface="B Nazanin" pitchFamily="2" charset="-78"/>
                        </a:rPr>
                        <a:t> از تلفن همراه، رعایت موازین شرعی و حرفه ای پزشکی، حمایت از گروههای آسیب پذیر، سنجش رضایت بیمار و رسیدگی به شکایات</a:t>
                      </a:r>
                      <a:endParaRPr lang="en-US" sz="1800" b="1" kern="1200" dirty="0">
                        <a:solidFill>
                          <a:schemeClr val="dk1"/>
                        </a:solidFill>
                        <a:latin typeface="+mn-lt"/>
                        <a:ea typeface="+mn-ea"/>
                        <a:cs typeface="B Nazanin" pitchFamily="2" charset="-78"/>
                      </a:endParaRPr>
                    </a:p>
                  </a:txBody>
                  <a:tcPr marL="91430" marR="91430" marT="45733" marB="45733" anchor="ctr"/>
                </a:tc>
                <a:tc>
                  <a:txBody>
                    <a:bodyPr/>
                    <a:lstStyle/>
                    <a:p>
                      <a:pPr algn="ctr" rtl="1"/>
                      <a:r>
                        <a:rPr lang="fa-IR" sz="1800" b="1" dirty="0" smtClean="0">
                          <a:cs typeface="B Nazanin" pitchFamily="2" charset="-78"/>
                        </a:rPr>
                        <a:t>تسهیلات وحمایت ها</a:t>
                      </a:r>
                      <a:endParaRPr lang="en-US" sz="1800" b="1" dirty="0">
                        <a:cs typeface="B Nazanin" pitchFamily="2" charset="-78"/>
                      </a:endParaRPr>
                    </a:p>
                  </a:txBody>
                  <a:tcPr marL="91430" marR="91430" marT="45733" marB="45733"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99974985"/>
              </p:ext>
            </p:extLst>
          </p:nvPr>
        </p:nvGraphicFramePr>
        <p:xfrm>
          <a:off x="621009" y="679450"/>
          <a:ext cx="10994886" cy="4796903"/>
        </p:xfrm>
        <a:graphic>
          <a:graphicData uri="http://schemas.openxmlformats.org/drawingml/2006/table">
            <a:tbl>
              <a:tblPr firstRow="1" bandRow="1">
                <a:tableStyleId>{5C22544A-7EE6-4342-B048-85BDC9FD1C3A}</a:tableStyleId>
              </a:tblPr>
              <a:tblGrid>
                <a:gridCol w="6048936"/>
                <a:gridCol w="2651588"/>
                <a:gridCol w="2294362"/>
              </a:tblGrid>
              <a:tr h="647271">
                <a:tc>
                  <a:txBody>
                    <a:bodyPr/>
                    <a:lstStyle/>
                    <a:p>
                      <a:pPr algn="ctr" rtl="1"/>
                      <a:r>
                        <a:rPr lang="fa-IR" sz="2000" b="1" dirty="0" smtClean="0">
                          <a:cs typeface="B Nazanin" pitchFamily="2" charset="-78"/>
                        </a:rPr>
                        <a:t>مهمترین حیطه ها</a:t>
                      </a:r>
                      <a:endParaRPr lang="en-US" sz="2000" b="1" dirty="0">
                        <a:cs typeface="B Nazanin" pitchFamily="2" charset="-78"/>
                      </a:endParaRPr>
                    </a:p>
                  </a:txBody>
                  <a:tcPr marL="91430" marR="91430" marT="45741" marB="45741" anchor="ctr"/>
                </a:tc>
                <a:tc>
                  <a:txBody>
                    <a:bodyPr/>
                    <a:lstStyle/>
                    <a:p>
                      <a:pPr algn="ctr" rtl="1"/>
                      <a:r>
                        <a:rPr lang="fa-IR" sz="2000" b="1" dirty="0" smtClean="0">
                          <a:cs typeface="B Nazanin" pitchFamily="2" charset="-78"/>
                        </a:rPr>
                        <a:t>زیر محور</a:t>
                      </a:r>
                      <a:endParaRPr lang="en-US" sz="2000" b="1" dirty="0">
                        <a:cs typeface="B Nazanin" pitchFamily="2" charset="-78"/>
                      </a:endParaRPr>
                    </a:p>
                  </a:txBody>
                  <a:tcPr marL="91430" marR="91430" marT="45741" marB="45741" anchor="ctr"/>
                </a:tc>
                <a:tc>
                  <a:txBody>
                    <a:bodyPr/>
                    <a:lstStyle/>
                    <a:p>
                      <a:pPr algn="ctr" rtl="1"/>
                      <a:r>
                        <a:rPr lang="fa-IR" sz="2000" b="1" dirty="0" smtClean="0">
                          <a:cs typeface="B Nazanin" pitchFamily="2" charset="-78"/>
                        </a:rPr>
                        <a:t>محور</a:t>
                      </a:r>
                      <a:endParaRPr lang="en-US" sz="2000" b="1" dirty="0">
                        <a:cs typeface="B Nazanin" pitchFamily="2" charset="-78"/>
                      </a:endParaRPr>
                    </a:p>
                  </a:txBody>
                  <a:tcPr marL="91430" marR="91430" marT="45741" marB="45741" anchor="ctr"/>
                </a:tc>
              </a:tr>
              <a:tr h="3032423">
                <a:tc>
                  <a:txBody>
                    <a:bodyPr/>
                    <a:lstStyle/>
                    <a:p>
                      <a:pPr algn="just" rtl="1"/>
                      <a:r>
                        <a:rPr lang="fa-IR" sz="1800" b="1" dirty="0" smtClean="0">
                          <a:cs typeface="B Nazanin" pitchFamily="2" charset="-78"/>
                        </a:rPr>
                        <a:t>مدیریت اطلاعات ، پذیرش بیمار و تشکیل</a:t>
                      </a:r>
                      <a:r>
                        <a:rPr lang="fa-IR" sz="1800" b="1" baseline="0" dirty="0" smtClean="0">
                          <a:cs typeface="B Nazanin" pitchFamily="2" charset="-78"/>
                        </a:rPr>
                        <a:t> پرونده پزشکی، سامانه مدیریت و امار اطلاعات بیمارستانی (اواب)، حداقل اقلام اطلاعاتی سیستم اطلاعات بیمارستانی، اصول مستندسازی پرونده بیماران، فرم شرح حال، بازبینی پرونده پزشکی، ذخیره و بازیابی اطلاعات، کدگذاری و طبقه بندی بیماری ها و اقدامات درمانی، </a:t>
                      </a:r>
                      <a:endParaRPr lang="en-US" sz="1800" b="1" dirty="0">
                        <a:cs typeface="B Nazanin" pitchFamily="2" charset="-78"/>
                      </a:endParaRPr>
                    </a:p>
                  </a:txBody>
                  <a:tcPr marL="91430" marR="91430" marT="45741" marB="45741" anchor="ctr"/>
                </a:tc>
                <a:tc>
                  <a:txBody>
                    <a:bodyPr/>
                    <a:lstStyle/>
                    <a:p>
                      <a:pPr algn="ctr" rtl="1"/>
                      <a:r>
                        <a:rPr lang="fa-IR" sz="1800" b="1" dirty="0" smtClean="0">
                          <a:cs typeface="B Nazanin" pitchFamily="2" charset="-78"/>
                        </a:rPr>
                        <a:t>مدیریت اطلاعات سلامت</a:t>
                      </a:r>
                      <a:endParaRPr lang="en-US" sz="1800" b="1" dirty="0">
                        <a:cs typeface="B Nazanin" pitchFamily="2" charset="-78"/>
                      </a:endParaRPr>
                    </a:p>
                  </a:txBody>
                  <a:tcPr marL="91430" marR="91430" marT="45741" marB="45741" anchor="ctr"/>
                </a:tc>
                <a:tc rowSpan="2">
                  <a:txBody>
                    <a:bodyPr/>
                    <a:lstStyle/>
                    <a:p>
                      <a:pPr algn="ctr" rtl="1"/>
                      <a:endParaRPr lang="en-US" sz="1800" b="1" dirty="0" smtClean="0">
                        <a:cs typeface="B Nazanin" pitchFamily="2" charset="-78"/>
                      </a:endParaRPr>
                    </a:p>
                    <a:p>
                      <a:pPr algn="ctr" rtl="1"/>
                      <a:endParaRPr lang="en-US" sz="1800" b="1" dirty="0" smtClean="0">
                        <a:cs typeface="B Nazanin" pitchFamily="2" charset="-78"/>
                      </a:endParaRPr>
                    </a:p>
                    <a:p>
                      <a:pPr algn="ctr" rtl="1"/>
                      <a:endParaRPr lang="en-US" sz="1800" b="1" dirty="0" smtClean="0">
                        <a:cs typeface="B Nazanin" pitchFamily="2" charset="-78"/>
                      </a:endParaRPr>
                    </a:p>
                    <a:p>
                      <a:pPr algn="ctr" rtl="1"/>
                      <a:r>
                        <a:rPr lang="fa-IR" sz="1800" b="1" dirty="0" smtClean="0">
                          <a:cs typeface="B Nazanin" pitchFamily="2" charset="-78"/>
                        </a:rPr>
                        <a:t>مدیریت اطلاعات</a:t>
                      </a:r>
                      <a:endParaRPr lang="en-US" sz="1800" b="1" dirty="0">
                        <a:cs typeface="B Nazanin" pitchFamily="2" charset="-78"/>
                      </a:endParaRPr>
                    </a:p>
                  </a:txBody>
                  <a:tcPr marL="91430" marR="91430" marT="45741" marB="45741" anchor="ctr"/>
                </a:tc>
              </a:tr>
              <a:tr h="1117209">
                <a:tc>
                  <a:txBody>
                    <a:bodyPr/>
                    <a:lstStyle/>
                    <a:p>
                      <a:pPr algn="just" rtl="1"/>
                      <a:r>
                        <a:rPr lang="fa-IR" sz="1800" b="1" dirty="0" smtClean="0">
                          <a:cs typeface="B Nazanin" pitchFamily="2" charset="-78"/>
                        </a:rPr>
                        <a:t>مدیریت اطلاعات و ارتباطات، سیستم اطلاعات بیمارستانی(</a:t>
                      </a:r>
                      <a:r>
                        <a:rPr lang="en-US" sz="1800" b="1" dirty="0" smtClean="0">
                          <a:cs typeface="B Nazanin" pitchFamily="2" charset="-78"/>
                        </a:rPr>
                        <a:t>HIS</a:t>
                      </a:r>
                      <a:r>
                        <a:rPr lang="fa-IR" sz="1800" b="1" dirty="0" smtClean="0">
                          <a:cs typeface="B Nazanin" pitchFamily="2" charset="-78"/>
                        </a:rPr>
                        <a:t>)</a:t>
                      </a:r>
                      <a:endParaRPr lang="en-US" sz="1800" b="1" dirty="0">
                        <a:cs typeface="B Nazanin" pitchFamily="2" charset="-78"/>
                      </a:endParaRPr>
                    </a:p>
                  </a:txBody>
                  <a:tcPr marL="91430" marR="91430" marT="45741" marB="45741" anchor="ctr"/>
                </a:tc>
                <a:tc>
                  <a:txBody>
                    <a:bodyPr/>
                    <a:lstStyle/>
                    <a:p>
                      <a:pPr algn="ctr" rtl="1"/>
                      <a:r>
                        <a:rPr lang="fa-IR" sz="1800" b="1" dirty="0" smtClean="0">
                          <a:cs typeface="B Nazanin" pitchFamily="2" charset="-78"/>
                        </a:rPr>
                        <a:t>فناوری اطلاعات</a:t>
                      </a:r>
                      <a:endParaRPr lang="en-US" sz="1800" b="1" dirty="0">
                        <a:cs typeface="B Nazanin" pitchFamily="2" charset="-78"/>
                      </a:endParaRPr>
                    </a:p>
                  </a:txBody>
                  <a:tcPr marL="91430" marR="91430" marT="45741" marB="45741" anchor="ctr"/>
                </a:tc>
                <a:tc vMerge="1">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50"/>
          <p:cNvSpPr>
            <a:spLocks noGrp="1" noChangeArrowheads="1"/>
          </p:cNvSpPr>
          <p:nvPr>
            <p:ph type="ctrTitle"/>
          </p:nvPr>
        </p:nvSpPr>
        <p:spPr>
          <a:xfrm>
            <a:off x="3195003" y="2399348"/>
            <a:ext cx="5870575" cy="1511300"/>
          </a:xfrm>
        </p:spPr>
        <p:txBody>
          <a:bodyPr anchor="ctr"/>
          <a:lstStyle/>
          <a:p>
            <a:pPr rtl="1"/>
            <a:r>
              <a:rPr lang="fa-IR" altLang="en-US" sz="3600" b="1" dirty="0" smtClean="0">
                <a:solidFill>
                  <a:srgbClr val="C00000"/>
                </a:solidFill>
                <a:cs typeface="B Titr" panose="00000700000000000000" pitchFamily="2" charset="-78"/>
              </a:rPr>
              <a:t>ارزیابی اعتباربخشی بیمارستانها</a:t>
            </a:r>
            <a:br>
              <a:rPr lang="fa-IR" altLang="en-US" sz="3600" b="1" dirty="0" smtClean="0">
                <a:solidFill>
                  <a:srgbClr val="C00000"/>
                </a:solidFill>
                <a:cs typeface="B Titr" panose="00000700000000000000" pitchFamily="2" charset="-78"/>
              </a:rPr>
            </a:br>
            <a:r>
              <a:rPr lang="fa-IR" altLang="en-US" sz="3600" b="1" dirty="0" smtClean="0">
                <a:solidFill>
                  <a:srgbClr val="C00000"/>
                </a:solidFill>
                <a:cs typeface="B Titr" panose="00000700000000000000" pitchFamily="2" charset="-78"/>
              </a:rPr>
              <a:t>نسل سوم</a:t>
            </a:r>
            <a:endParaRPr lang="es-ES" altLang="en-US" sz="3600" b="1" dirty="0" smtClean="0">
              <a:solidFill>
                <a:schemeClr val="bg1"/>
              </a:solidFill>
            </a:endParaRPr>
          </a:p>
        </p:txBody>
      </p:sp>
      <p:sp>
        <p:nvSpPr>
          <p:cNvPr id="2051" name="Rectangle 168"/>
          <p:cNvSpPr>
            <a:spLocks noChangeArrowheads="1"/>
          </p:cNvSpPr>
          <p:nvPr/>
        </p:nvSpPr>
        <p:spPr bwMode="auto">
          <a:xfrm>
            <a:off x="131763" y="4957763"/>
            <a:ext cx="4537075" cy="1655762"/>
          </a:xfrm>
          <a:prstGeom prst="rect">
            <a:avLst/>
          </a:prstGeom>
          <a:noFill/>
          <a:ln>
            <a:noFill/>
          </a:ln>
          <a:effectLs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fontAlgn="auto">
              <a:spcBef>
                <a:spcPts val="0"/>
              </a:spcBef>
              <a:spcAft>
                <a:spcPts val="0"/>
              </a:spcAft>
              <a:defRPr/>
            </a:pPr>
            <a:r>
              <a:rPr lang="en-US" altLang="en-US" sz="2000" dirty="0" smtClean="0">
                <a:solidFill>
                  <a:schemeClr val="accent5">
                    <a:lumMod val="75000"/>
                  </a:schemeClr>
                </a:solidFill>
                <a:cs typeface="B Tehran" panose="00000400000000000000" pitchFamily="2" charset="-78"/>
              </a:rPr>
              <a:t> </a:t>
            </a:r>
            <a:r>
              <a:rPr lang="fa-IR" altLang="en-US" sz="2000" dirty="0" smtClean="0">
                <a:solidFill>
                  <a:schemeClr val="accent5">
                    <a:lumMod val="75000"/>
                  </a:schemeClr>
                </a:solidFill>
                <a:cs typeface="B Tehran" panose="00000400000000000000" pitchFamily="2" charset="-78"/>
              </a:rPr>
              <a:t> معاونت درمان علوم پزشکی قم</a:t>
            </a:r>
            <a:endParaRPr lang="fa-IR" altLang="en-US" sz="2000" dirty="0">
              <a:solidFill>
                <a:schemeClr val="accent5">
                  <a:lumMod val="75000"/>
                </a:schemeClr>
              </a:solidFill>
              <a:cs typeface="B Tehran" panose="00000400000000000000" pitchFamily="2" charset="-78"/>
            </a:endParaRPr>
          </a:p>
          <a:p>
            <a:pPr algn="ctr" fontAlgn="auto">
              <a:spcBef>
                <a:spcPts val="0"/>
              </a:spcBef>
              <a:spcAft>
                <a:spcPts val="0"/>
              </a:spcAft>
              <a:defRPr/>
            </a:pPr>
            <a:endParaRPr lang="fa-IR" altLang="en-US" sz="2000" dirty="0">
              <a:solidFill>
                <a:schemeClr val="accent5">
                  <a:lumMod val="75000"/>
                </a:schemeClr>
              </a:solidFill>
              <a:cs typeface="B Tehran" panose="00000400000000000000" pitchFamily="2" charset="-78"/>
            </a:endParaRPr>
          </a:p>
          <a:p>
            <a:pPr algn="ctr" fontAlgn="auto">
              <a:spcBef>
                <a:spcPts val="0"/>
              </a:spcBef>
              <a:spcAft>
                <a:spcPts val="0"/>
              </a:spcAft>
              <a:defRPr/>
            </a:pPr>
            <a:r>
              <a:rPr lang="fa-IR" altLang="en-US" sz="2000" dirty="0" smtClean="0">
                <a:solidFill>
                  <a:schemeClr val="accent5">
                    <a:lumMod val="75000"/>
                  </a:schemeClr>
                </a:solidFill>
                <a:cs typeface="B Tehran" panose="00000400000000000000" pitchFamily="2" charset="-78"/>
              </a:rPr>
              <a:t>مدیریت نظارت </a:t>
            </a:r>
            <a:r>
              <a:rPr lang="fa-IR" altLang="en-US" sz="2000" dirty="0">
                <a:solidFill>
                  <a:schemeClr val="accent5">
                    <a:lumMod val="75000"/>
                  </a:schemeClr>
                </a:solidFill>
                <a:cs typeface="B Tehran" panose="00000400000000000000" pitchFamily="2" charset="-78"/>
              </a:rPr>
              <a:t>و اعتباربخشی امور درمان</a:t>
            </a:r>
          </a:p>
          <a:p>
            <a:pPr algn="ctr" fontAlgn="auto">
              <a:spcBef>
                <a:spcPts val="0"/>
              </a:spcBef>
              <a:spcAft>
                <a:spcPts val="0"/>
              </a:spcAft>
              <a:defRPr/>
            </a:pPr>
            <a:endParaRPr lang="fa-IR" altLang="en-US" sz="2000" dirty="0">
              <a:solidFill>
                <a:schemeClr val="accent5">
                  <a:lumMod val="75000"/>
                </a:schemeClr>
              </a:solidFill>
              <a:cs typeface="B Tehran" panose="00000400000000000000" pitchFamily="2" charset="-78"/>
            </a:endParaRPr>
          </a:p>
          <a:p>
            <a:pPr algn="ctr" fontAlgn="auto">
              <a:spcBef>
                <a:spcPts val="0"/>
              </a:spcBef>
              <a:spcAft>
                <a:spcPts val="0"/>
              </a:spcAft>
              <a:defRPr/>
            </a:pPr>
            <a:r>
              <a:rPr lang="fa-IR" altLang="en-US" sz="2000" dirty="0" smtClean="0">
                <a:solidFill>
                  <a:schemeClr val="accent5">
                    <a:lumMod val="75000"/>
                  </a:schemeClr>
                </a:solidFill>
                <a:cs typeface="B Tehran" panose="00000400000000000000" pitchFamily="2" charset="-78"/>
              </a:rPr>
              <a:t>«دیماه 1395</a:t>
            </a:r>
            <a:r>
              <a:rPr lang="fa-IR" altLang="en-US" sz="2000" dirty="0">
                <a:solidFill>
                  <a:schemeClr val="accent5">
                    <a:lumMod val="75000"/>
                  </a:schemeClr>
                </a:solidFill>
                <a:cs typeface="B Tehran" panose="00000400000000000000" pitchFamily="2" charset="-78"/>
              </a:rPr>
              <a:t>»</a:t>
            </a:r>
          </a:p>
        </p:txBody>
      </p:sp>
      <p:pic>
        <p:nvPicPr>
          <p:cNvPr id="6" name="Picture 5" descr="Copy of logo"/>
          <p:cNvPicPr>
            <a:picLocks noChangeAspect="1" noChangeArrowheads="1"/>
          </p:cNvPicPr>
          <p:nvPr/>
        </p:nvPicPr>
        <p:blipFill>
          <a:blip r:embed="rId2">
            <a:extLst>
              <a:ext uri="{28A0092B-C50C-407E-A947-70E740481C1C}">
                <a14:useLocalDpi xmlns:a14="http://schemas.microsoft.com/office/drawing/2010/main" val="0"/>
              </a:ext>
            </a:extLst>
          </a:blip>
          <a:srcRect l="12257" t="6285" r="10323" b="20572"/>
          <a:stretch>
            <a:fillRect/>
          </a:stretch>
        </p:blipFill>
        <p:spPr bwMode="auto">
          <a:xfrm>
            <a:off x="10466388" y="5143500"/>
            <a:ext cx="16637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F:\6350405997100299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06063" y="0"/>
            <a:ext cx="1785937"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بخش مراقبت مادر ونوزاد دریک نگاه</a:t>
            </a: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38668957"/>
              </p:ext>
            </p:extLst>
          </p:nvPr>
        </p:nvGraphicFramePr>
        <p:xfrm>
          <a:off x="838200" y="1825625"/>
          <a:ext cx="10515600" cy="2775872"/>
        </p:xfrm>
        <a:graphic>
          <a:graphicData uri="http://schemas.openxmlformats.org/drawingml/2006/table">
            <a:tbl>
              <a:tblPr rtl="1" firstRow="1" bandRow="1">
                <a:tableStyleId>{5C22544A-7EE6-4342-B048-85BDC9FD1C3A}</a:tableStyleId>
              </a:tblPr>
              <a:tblGrid>
                <a:gridCol w="1752600"/>
                <a:gridCol w="1752600"/>
                <a:gridCol w="1752600"/>
                <a:gridCol w="1752600"/>
                <a:gridCol w="1752600"/>
                <a:gridCol w="1752600"/>
              </a:tblGrid>
              <a:tr h="1757587">
                <a:tc>
                  <a:txBody>
                    <a:bodyPr/>
                    <a:lstStyle/>
                    <a:p>
                      <a:pPr algn="ctr" rtl="1"/>
                      <a:r>
                        <a:rPr lang="fa-IR" dirty="0" smtClean="0"/>
                        <a:t>استاندارد</a:t>
                      </a:r>
                      <a:endParaRPr lang="fa-IR" dirty="0"/>
                    </a:p>
                  </a:txBody>
                  <a:tcPr/>
                </a:tc>
                <a:tc>
                  <a:txBody>
                    <a:bodyPr/>
                    <a:lstStyle/>
                    <a:p>
                      <a:pPr algn="ctr" rtl="1"/>
                      <a:r>
                        <a:rPr lang="fa-IR" dirty="0" smtClean="0"/>
                        <a:t>سنجه</a:t>
                      </a:r>
                      <a:endParaRPr lang="fa-IR" dirty="0"/>
                    </a:p>
                  </a:txBody>
                  <a:tcPr/>
                </a:tc>
                <a:tc>
                  <a:txBody>
                    <a:bodyPr/>
                    <a:lstStyle/>
                    <a:p>
                      <a:pPr algn="ctr" rtl="1"/>
                      <a:r>
                        <a:rPr lang="fa-IR" dirty="0" smtClean="0"/>
                        <a:t>خط مشی</a:t>
                      </a:r>
                      <a:endParaRPr lang="fa-IR" dirty="0"/>
                    </a:p>
                  </a:txBody>
                  <a:tcPr/>
                </a:tc>
                <a:tc>
                  <a:txBody>
                    <a:bodyPr/>
                    <a:lstStyle/>
                    <a:p>
                      <a:pPr algn="ctr" rtl="1"/>
                      <a:r>
                        <a:rPr lang="fa-IR" dirty="0" smtClean="0"/>
                        <a:t>سنجه مرتبط دوستدار مادر</a:t>
                      </a:r>
                      <a:endParaRPr lang="fa-IR" dirty="0"/>
                    </a:p>
                  </a:txBody>
                  <a:tcPr/>
                </a:tc>
                <a:tc>
                  <a:txBody>
                    <a:bodyPr/>
                    <a:lstStyle/>
                    <a:p>
                      <a:pPr algn="ctr" rtl="1"/>
                      <a:r>
                        <a:rPr lang="fa-IR" dirty="0" smtClean="0"/>
                        <a:t>سنجه مرتبط ایمنی بیمار</a:t>
                      </a:r>
                      <a:endParaRPr lang="fa-IR" dirty="0"/>
                    </a:p>
                  </a:txBody>
                  <a:tcPr/>
                </a:tc>
                <a:tc>
                  <a:txBody>
                    <a:bodyPr/>
                    <a:lstStyle/>
                    <a:p>
                      <a:pPr algn="ctr" rtl="1"/>
                      <a:r>
                        <a:rPr lang="fa-IR" dirty="0" smtClean="0"/>
                        <a:t>سنجه مرتبط دوستدار کودک</a:t>
                      </a:r>
                      <a:endParaRPr lang="fa-IR" dirty="0"/>
                    </a:p>
                  </a:txBody>
                  <a:tcPr/>
                </a:tc>
              </a:tr>
              <a:tr h="1018285">
                <a:tc>
                  <a:txBody>
                    <a:bodyPr/>
                    <a:lstStyle/>
                    <a:p>
                      <a:pPr algn="ctr" rtl="1"/>
                      <a:r>
                        <a:rPr lang="fa-IR" dirty="0" smtClean="0"/>
                        <a:t>11</a:t>
                      </a:r>
                      <a:endParaRPr lang="fa-IR" dirty="0"/>
                    </a:p>
                  </a:txBody>
                  <a:tcPr/>
                </a:tc>
                <a:tc>
                  <a:txBody>
                    <a:bodyPr/>
                    <a:lstStyle/>
                    <a:p>
                      <a:pPr algn="ctr" rtl="1"/>
                      <a:r>
                        <a:rPr lang="fa-IR" dirty="0" smtClean="0"/>
                        <a:t>42</a:t>
                      </a:r>
                      <a:endParaRPr lang="fa-IR" dirty="0"/>
                    </a:p>
                  </a:txBody>
                  <a:tcPr/>
                </a:tc>
                <a:tc>
                  <a:txBody>
                    <a:bodyPr/>
                    <a:lstStyle/>
                    <a:p>
                      <a:pPr algn="ctr" rtl="1"/>
                      <a:r>
                        <a:rPr lang="fa-IR" dirty="0" smtClean="0"/>
                        <a:t>2</a:t>
                      </a:r>
                      <a:endParaRPr lang="fa-IR" dirty="0"/>
                    </a:p>
                  </a:txBody>
                  <a:tcPr/>
                </a:tc>
                <a:tc>
                  <a:txBody>
                    <a:bodyPr/>
                    <a:lstStyle/>
                    <a:p>
                      <a:pPr algn="ctr" rtl="1"/>
                      <a:r>
                        <a:rPr lang="fa-IR" dirty="0" smtClean="0"/>
                        <a:t>16</a:t>
                      </a:r>
                      <a:endParaRPr lang="fa-IR" dirty="0"/>
                    </a:p>
                  </a:txBody>
                  <a:tcPr/>
                </a:tc>
                <a:tc>
                  <a:txBody>
                    <a:bodyPr/>
                    <a:lstStyle/>
                    <a:p>
                      <a:pPr algn="ctr" rtl="1"/>
                      <a:r>
                        <a:rPr lang="fa-IR" dirty="0" smtClean="0"/>
                        <a:t>5</a:t>
                      </a:r>
                      <a:endParaRPr lang="fa-IR" dirty="0"/>
                    </a:p>
                  </a:txBody>
                  <a:tcPr/>
                </a:tc>
                <a:tc>
                  <a:txBody>
                    <a:bodyPr/>
                    <a:lstStyle/>
                    <a:p>
                      <a:pPr algn="ctr" rtl="1"/>
                      <a:r>
                        <a:rPr lang="fa-IR" dirty="0" smtClean="0"/>
                        <a:t>17</a:t>
                      </a:r>
                      <a:endParaRPr lang="fa-IR" dirty="0"/>
                    </a:p>
                  </a:txBody>
                  <a:tcPr/>
                </a:tc>
              </a:tr>
            </a:tbl>
          </a:graphicData>
        </a:graphic>
      </p:graphicFrame>
    </p:spTree>
    <p:extLst>
      <p:ext uri="{BB962C8B-B14F-4D97-AF65-F5344CB8AC3E}">
        <p14:creationId xmlns:p14="http://schemas.microsoft.com/office/powerpoint/2010/main" val="3145645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rot="18692241">
            <a:off x="15082" y="951706"/>
            <a:ext cx="2432050" cy="792163"/>
          </a:xfrm>
          <a:ln>
            <a:solidFill>
              <a:schemeClr val="tx1"/>
            </a:solidFill>
            <a:miter lim="800000"/>
            <a:headEnd/>
            <a:tailEnd/>
          </a:ln>
        </p:spPr>
        <p:txBody>
          <a:bodyPr/>
          <a:lstStyle/>
          <a:p>
            <a:pPr algn="ctr"/>
            <a:r>
              <a:rPr lang="fa-IR" altLang="en-US" sz="2000" dirty="0" smtClean="0">
                <a:solidFill>
                  <a:srgbClr val="FF0000"/>
                </a:solidFill>
                <a:cs typeface="B Titr" panose="00000700000000000000" pitchFamily="2" charset="-78"/>
              </a:rPr>
              <a:t>فرایند اعتبار بخشی</a:t>
            </a:r>
            <a:endParaRPr lang="en-US" altLang="en-US" sz="2000" dirty="0" smtClean="0">
              <a:solidFill>
                <a:srgbClr val="FF0000"/>
              </a:solidFill>
              <a:cs typeface="B Titr" panose="00000700000000000000" pitchFamily="2" charset="-78"/>
            </a:endParaRPr>
          </a:p>
        </p:txBody>
      </p:sp>
      <p:sp>
        <p:nvSpPr>
          <p:cNvPr id="3" name="Rounded Rectangle 2"/>
          <p:cNvSpPr/>
          <p:nvPr/>
        </p:nvSpPr>
        <p:spPr>
          <a:xfrm>
            <a:off x="3290888" y="174625"/>
            <a:ext cx="5410200" cy="566738"/>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a-IR" dirty="0">
                <a:solidFill>
                  <a:prstClr val="white"/>
                </a:solidFill>
                <a:cs typeface="B Titr" panose="00000700000000000000" pitchFamily="2" charset="-78"/>
              </a:rPr>
              <a:t>خود ارزیابی واحدها و بخش ها در بیمارستان</a:t>
            </a:r>
          </a:p>
        </p:txBody>
      </p:sp>
      <p:sp>
        <p:nvSpPr>
          <p:cNvPr id="5" name="Rounded Rectangle 4"/>
          <p:cNvSpPr/>
          <p:nvPr/>
        </p:nvSpPr>
        <p:spPr>
          <a:xfrm>
            <a:off x="3968750" y="3073400"/>
            <a:ext cx="4046538" cy="542925"/>
          </a:xfrm>
          <a:prstGeom prst="roundRect">
            <a:avLst/>
          </a:prstGeom>
        </p:spPr>
        <p:style>
          <a:lnRef idx="0">
            <a:schemeClr val="accent2"/>
          </a:lnRef>
          <a:fillRef idx="3">
            <a:schemeClr val="accent2"/>
          </a:fillRef>
          <a:effectRef idx="3">
            <a:schemeClr val="accent2"/>
          </a:effectRef>
          <a:fontRef idx="minor">
            <a:schemeClr val="lt1"/>
          </a:fontRef>
        </p:style>
        <p:txBody>
          <a:bodyPr lIns="9144" rIns="9144" anchor="ctr"/>
          <a:lstStyle/>
          <a:p>
            <a:pPr algn="ctr" rtl="1" fontAlgn="auto">
              <a:spcBef>
                <a:spcPts val="0"/>
              </a:spcBef>
              <a:spcAft>
                <a:spcPts val="0"/>
              </a:spcAft>
              <a:defRPr/>
            </a:pPr>
            <a:r>
              <a:rPr lang="fa-IR" sz="1600" dirty="0" smtClean="0">
                <a:solidFill>
                  <a:prstClr val="white"/>
                </a:solidFill>
                <a:cs typeface="B Titr" panose="00000700000000000000" pitchFamily="2" charset="-78"/>
              </a:rPr>
              <a:t>انجام ارزیابی اعتباربخشی میدانی</a:t>
            </a:r>
            <a:endParaRPr lang="fa-IR" sz="1600" dirty="0">
              <a:solidFill>
                <a:prstClr val="white"/>
              </a:solidFill>
              <a:cs typeface="B Titr" panose="00000700000000000000" pitchFamily="2" charset="-78"/>
            </a:endParaRPr>
          </a:p>
        </p:txBody>
      </p:sp>
      <p:sp>
        <p:nvSpPr>
          <p:cNvPr id="6" name="Rounded Rectangle 5"/>
          <p:cNvSpPr/>
          <p:nvPr/>
        </p:nvSpPr>
        <p:spPr>
          <a:xfrm>
            <a:off x="4344988" y="4154488"/>
            <a:ext cx="3224212" cy="57150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a-IR" dirty="0" smtClean="0">
                <a:solidFill>
                  <a:prstClr val="white"/>
                </a:solidFill>
                <a:cs typeface="B Titr" panose="00000700000000000000" pitchFamily="2" charset="-78"/>
              </a:rPr>
              <a:t>اعلام نتایج اولیه</a:t>
            </a:r>
            <a:endParaRPr lang="en-US" sz="1600" dirty="0">
              <a:solidFill>
                <a:prstClr val="white"/>
              </a:solidFill>
              <a:cs typeface="B Titr" panose="00000700000000000000" pitchFamily="2" charset="-78"/>
            </a:endParaRPr>
          </a:p>
        </p:txBody>
      </p:sp>
      <p:sp>
        <p:nvSpPr>
          <p:cNvPr id="7" name="Rounded Rectangle 6"/>
          <p:cNvSpPr/>
          <p:nvPr/>
        </p:nvSpPr>
        <p:spPr>
          <a:xfrm>
            <a:off x="4848225" y="6105525"/>
            <a:ext cx="2222500" cy="433388"/>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a-IR" dirty="0">
                <a:solidFill>
                  <a:prstClr val="white"/>
                </a:solidFill>
                <a:cs typeface="B Titr" panose="00000700000000000000" pitchFamily="2" charset="-78"/>
              </a:rPr>
              <a:t>اعتبار بخشی </a:t>
            </a:r>
            <a:r>
              <a:rPr lang="fa-IR" dirty="0" smtClean="0">
                <a:solidFill>
                  <a:prstClr val="white"/>
                </a:solidFill>
                <a:cs typeface="B Titr" panose="00000700000000000000" pitchFamily="2" charset="-78"/>
              </a:rPr>
              <a:t>مجدد</a:t>
            </a:r>
            <a:endParaRPr lang="en-US" dirty="0">
              <a:solidFill>
                <a:prstClr val="white"/>
              </a:solidFill>
              <a:cs typeface="B Titr" panose="00000700000000000000" pitchFamily="2" charset="-78"/>
            </a:endParaRPr>
          </a:p>
        </p:txBody>
      </p:sp>
      <p:cxnSp>
        <p:nvCxnSpPr>
          <p:cNvPr id="9" name="Straight Arrow Connector 8"/>
          <p:cNvCxnSpPr/>
          <p:nvPr/>
        </p:nvCxnSpPr>
        <p:spPr>
          <a:xfrm flipH="1">
            <a:off x="5995988" y="1662113"/>
            <a:ext cx="0" cy="312737"/>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21" name="Rounded Rectangle 20"/>
          <p:cNvSpPr/>
          <p:nvPr/>
        </p:nvSpPr>
        <p:spPr>
          <a:xfrm>
            <a:off x="3568700" y="1063625"/>
            <a:ext cx="4919663" cy="515938"/>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a-IR" dirty="0">
                <a:solidFill>
                  <a:prstClr val="white"/>
                </a:solidFill>
                <a:cs typeface="B Titr" panose="00000700000000000000" pitchFamily="2" charset="-78"/>
              </a:rPr>
              <a:t>ارزیابی داخلی توسط تیم مدیریت اجرایی</a:t>
            </a:r>
            <a:endParaRPr lang="en-US" sz="1200" dirty="0">
              <a:solidFill>
                <a:prstClr val="white"/>
              </a:solidFill>
              <a:cs typeface="B Titr" panose="00000700000000000000" pitchFamily="2" charset="-78"/>
            </a:endParaRPr>
          </a:p>
        </p:txBody>
      </p:sp>
      <p:cxnSp>
        <p:nvCxnSpPr>
          <p:cNvPr id="23" name="Straight Arrow Connector 22"/>
          <p:cNvCxnSpPr/>
          <p:nvPr/>
        </p:nvCxnSpPr>
        <p:spPr>
          <a:xfrm>
            <a:off x="5995988" y="741363"/>
            <a:ext cx="0" cy="258762"/>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25" name="Rounded Rectangle 24"/>
          <p:cNvSpPr/>
          <p:nvPr/>
        </p:nvSpPr>
        <p:spPr>
          <a:xfrm>
            <a:off x="3838575" y="2025650"/>
            <a:ext cx="4298950" cy="484188"/>
          </a:xfrm>
          <a:prstGeom prst="roundRect">
            <a:avLst/>
          </a:prstGeom>
        </p:spPr>
        <p:style>
          <a:lnRef idx="0">
            <a:schemeClr val="accent2"/>
          </a:lnRef>
          <a:fillRef idx="3">
            <a:schemeClr val="accent2"/>
          </a:fillRef>
          <a:effectRef idx="3">
            <a:schemeClr val="accent2"/>
          </a:effectRef>
          <a:fontRef idx="minor">
            <a:schemeClr val="lt1"/>
          </a:fontRef>
        </p:style>
        <p:txBody>
          <a:bodyPr lIns="9144" rIns="9144" anchor="ctr"/>
          <a:lstStyle/>
          <a:p>
            <a:pPr algn="ctr" rtl="1" fontAlgn="auto">
              <a:spcBef>
                <a:spcPts val="0"/>
              </a:spcBef>
              <a:spcAft>
                <a:spcPts val="0"/>
              </a:spcAft>
              <a:defRPr/>
            </a:pPr>
            <a:r>
              <a:rPr lang="fa-IR" dirty="0">
                <a:solidFill>
                  <a:prstClr val="white"/>
                </a:solidFill>
                <a:cs typeface="B Titr" panose="00000700000000000000" pitchFamily="2" charset="-78"/>
              </a:rPr>
              <a:t>ثبت </a:t>
            </a:r>
            <a:r>
              <a:rPr lang="fa-IR" dirty="0" smtClean="0">
                <a:solidFill>
                  <a:prstClr val="white"/>
                </a:solidFill>
                <a:cs typeface="B Titr" panose="00000700000000000000" pitchFamily="2" charset="-78"/>
              </a:rPr>
              <a:t>نتایج خود </a:t>
            </a:r>
            <a:r>
              <a:rPr lang="fa-IR" dirty="0">
                <a:solidFill>
                  <a:prstClr val="white"/>
                </a:solidFill>
                <a:cs typeface="B Titr" panose="00000700000000000000" pitchFamily="2" charset="-78"/>
              </a:rPr>
              <a:t>ارزیابی در </a:t>
            </a:r>
            <a:r>
              <a:rPr lang="fa-IR" dirty="0" smtClean="0">
                <a:solidFill>
                  <a:prstClr val="white"/>
                </a:solidFill>
                <a:cs typeface="B Titr" panose="00000700000000000000" pitchFamily="2" charset="-78"/>
              </a:rPr>
              <a:t>سامانه</a:t>
            </a:r>
            <a:endParaRPr lang="fa-IR" dirty="0">
              <a:solidFill>
                <a:prstClr val="white"/>
              </a:solidFill>
              <a:cs typeface="B Titr" panose="00000700000000000000" pitchFamily="2" charset="-78"/>
            </a:endParaRPr>
          </a:p>
        </p:txBody>
      </p:sp>
      <p:cxnSp>
        <p:nvCxnSpPr>
          <p:cNvPr id="26" name="Straight Arrow Connector 25"/>
          <p:cNvCxnSpPr/>
          <p:nvPr/>
        </p:nvCxnSpPr>
        <p:spPr>
          <a:xfrm flipH="1">
            <a:off x="3138488" y="2160588"/>
            <a:ext cx="685800" cy="0"/>
          </a:xfrm>
          <a:prstGeom prst="straightConnector1">
            <a:avLst/>
          </a:prstGeom>
          <a:ln w="38100">
            <a:solidFill>
              <a:srgbClr val="FFFF00"/>
            </a:solidFill>
            <a:tailEnd type="triangle"/>
          </a:ln>
        </p:spPr>
        <p:style>
          <a:lnRef idx="3">
            <a:schemeClr val="accent6"/>
          </a:lnRef>
          <a:fillRef idx="0">
            <a:schemeClr val="accent6"/>
          </a:fillRef>
          <a:effectRef idx="2">
            <a:schemeClr val="accent6"/>
          </a:effectRef>
          <a:fontRef idx="minor">
            <a:schemeClr val="tx1"/>
          </a:fontRef>
        </p:style>
      </p:cxnSp>
      <p:sp>
        <p:nvSpPr>
          <p:cNvPr id="29" name="Rounded Rectangle 28"/>
          <p:cNvSpPr/>
          <p:nvPr/>
        </p:nvSpPr>
        <p:spPr>
          <a:xfrm>
            <a:off x="2841625" y="1900238"/>
            <a:ext cx="882650" cy="5524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fa-IR" sz="2000" dirty="0">
                <a:solidFill>
                  <a:prstClr val="white"/>
                </a:solidFill>
                <a:cs typeface="B Titr" panose="00000700000000000000" pitchFamily="2" charset="-78"/>
              </a:rPr>
              <a:t>بهبود </a:t>
            </a:r>
            <a:endParaRPr lang="en-US" sz="1400" dirty="0">
              <a:solidFill>
                <a:prstClr val="white"/>
              </a:solidFill>
              <a:cs typeface="B Titr" panose="00000700000000000000" pitchFamily="2" charset="-78"/>
            </a:endParaRPr>
          </a:p>
        </p:txBody>
      </p:sp>
      <p:cxnSp>
        <p:nvCxnSpPr>
          <p:cNvPr id="36" name="Straight Arrow Connector 35"/>
          <p:cNvCxnSpPr/>
          <p:nvPr/>
        </p:nvCxnSpPr>
        <p:spPr>
          <a:xfrm flipH="1">
            <a:off x="5978525" y="2606675"/>
            <a:ext cx="7938" cy="411163"/>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37" name="Straight Arrow Connector 36"/>
          <p:cNvCxnSpPr/>
          <p:nvPr/>
        </p:nvCxnSpPr>
        <p:spPr>
          <a:xfrm>
            <a:off x="5957888" y="3603625"/>
            <a:ext cx="0" cy="476250"/>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38" name="Rounded Rectangle 37"/>
          <p:cNvSpPr/>
          <p:nvPr/>
        </p:nvSpPr>
        <p:spPr>
          <a:xfrm>
            <a:off x="4586288" y="5126038"/>
            <a:ext cx="2754312" cy="523875"/>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a-IR" sz="1600" dirty="0">
                <a:solidFill>
                  <a:prstClr val="white"/>
                </a:solidFill>
                <a:cs typeface="B Titr" panose="00000700000000000000" pitchFamily="2" charset="-78"/>
              </a:rPr>
              <a:t> </a:t>
            </a:r>
            <a:r>
              <a:rPr lang="fa-IR" dirty="0" smtClean="0">
                <a:solidFill>
                  <a:prstClr val="white"/>
                </a:solidFill>
                <a:cs typeface="B Titr" panose="00000700000000000000" pitchFamily="2" charset="-78"/>
              </a:rPr>
              <a:t>بررسی اعتراضات واصله</a:t>
            </a:r>
            <a:endParaRPr lang="en-US" sz="1600" dirty="0">
              <a:solidFill>
                <a:prstClr val="white"/>
              </a:solidFill>
              <a:cs typeface="B Titr" panose="00000700000000000000" pitchFamily="2" charset="-78"/>
            </a:endParaRPr>
          </a:p>
        </p:txBody>
      </p:sp>
      <p:cxnSp>
        <p:nvCxnSpPr>
          <p:cNvPr id="39" name="Straight Arrow Connector 38"/>
          <p:cNvCxnSpPr>
            <a:endCxn id="38" idx="0"/>
          </p:cNvCxnSpPr>
          <p:nvPr/>
        </p:nvCxnSpPr>
        <p:spPr>
          <a:xfrm>
            <a:off x="5957888" y="4764088"/>
            <a:ext cx="6350" cy="361950"/>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41" name="Straight Arrow Connector 40"/>
          <p:cNvCxnSpPr>
            <a:stCxn id="38" idx="2"/>
            <a:endCxn id="7" idx="0"/>
          </p:cNvCxnSpPr>
          <p:nvPr/>
        </p:nvCxnSpPr>
        <p:spPr>
          <a:xfrm flipH="1">
            <a:off x="5959475" y="5649913"/>
            <a:ext cx="4763" cy="455612"/>
          </a:xfrm>
          <a:prstGeom prst="straightConnector1">
            <a:avLst/>
          </a:prstGeom>
          <a:ln w="38100">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35" name="Straight Connector 34"/>
          <p:cNvCxnSpPr/>
          <p:nvPr/>
        </p:nvCxnSpPr>
        <p:spPr>
          <a:xfrm>
            <a:off x="2262188" y="2933700"/>
            <a:ext cx="7391400" cy="0"/>
          </a:xfrm>
          <a:prstGeom prst="line">
            <a:avLst/>
          </a:prstGeom>
        </p:spPr>
        <p:style>
          <a:lnRef idx="1">
            <a:schemeClr val="accent1"/>
          </a:lnRef>
          <a:fillRef idx="0">
            <a:schemeClr val="accent1"/>
          </a:fillRef>
          <a:effectRef idx="0">
            <a:schemeClr val="accent1"/>
          </a:effectRef>
          <a:fontRef idx="minor">
            <a:schemeClr val="tx1"/>
          </a:fontRef>
        </p:style>
      </p:cxnSp>
      <p:pic>
        <p:nvPicPr>
          <p:cNvPr id="4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77325" y="2160588"/>
            <a:ext cx="301625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Elbow Connector 7"/>
          <p:cNvCxnSpPr>
            <a:endCxn id="3" idx="1"/>
          </p:cNvCxnSpPr>
          <p:nvPr/>
        </p:nvCxnSpPr>
        <p:spPr>
          <a:xfrm rot="5400000" flipH="1" flipV="1">
            <a:off x="2215357" y="1085056"/>
            <a:ext cx="1701800" cy="449263"/>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0010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فرآیند ارزیابی نسل سوم اعتباربخشی:</a:t>
            </a:r>
            <a:endParaRPr lang="fa-IR" dirty="0"/>
          </a:p>
        </p:txBody>
      </p:sp>
      <p:sp>
        <p:nvSpPr>
          <p:cNvPr id="3" name="Content Placeholder 2"/>
          <p:cNvSpPr>
            <a:spLocks noGrp="1"/>
          </p:cNvSpPr>
          <p:nvPr>
            <p:ph idx="1"/>
          </p:nvPr>
        </p:nvSpPr>
        <p:spPr>
          <a:xfrm>
            <a:off x="796414" y="1530656"/>
            <a:ext cx="11061289" cy="5002879"/>
          </a:xfrm>
        </p:spPr>
        <p:txBody>
          <a:bodyPr/>
          <a:lstStyle/>
          <a:p>
            <a:pPr algn="r" rtl="1"/>
            <a:r>
              <a:rPr lang="fa-IR" b="1" dirty="0"/>
              <a:t>1- ارزیابی داخلی</a:t>
            </a:r>
            <a:r>
              <a:rPr lang="fa-IR" b="1" dirty="0" smtClean="0"/>
              <a:t>:</a:t>
            </a:r>
          </a:p>
          <a:p>
            <a:pPr algn="r" rtl="1"/>
            <a:r>
              <a:rPr lang="fa-IR" dirty="0" smtClean="0"/>
              <a:t>خود </a:t>
            </a:r>
            <a:r>
              <a:rPr lang="fa-IR" dirty="0"/>
              <a:t>ارزیابی بخش ها/ واحدها </a:t>
            </a:r>
            <a:r>
              <a:rPr lang="fa-IR" dirty="0" smtClean="0"/>
              <a:t>که نیازی </a:t>
            </a:r>
            <a:r>
              <a:rPr lang="fa-IR" dirty="0"/>
              <a:t>به ثبت در سامانه </a:t>
            </a:r>
            <a:r>
              <a:rPr lang="fa-IR" dirty="0" smtClean="0"/>
              <a:t>ندارد تا قبل از زمان خود ارزیابی رسمی</a:t>
            </a:r>
          </a:p>
          <a:p>
            <a:pPr algn="r" rtl="1"/>
            <a:r>
              <a:rPr lang="fa-IR" b="1" dirty="0" smtClean="0"/>
              <a:t>2- اقدامات قبل از خودارزیابی رسمی:</a:t>
            </a:r>
          </a:p>
          <a:p>
            <a:pPr algn="r" rtl="1"/>
            <a:r>
              <a:rPr lang="fa-IR" dirty="0" smtClean="0"/>
              <a:t>تهیه مستندات زیر جهت آماده سازی ورود: </a:t>
            </a:r>
          </a:p>
          <a:p>
            <a:pPr algn="r" rtl="1"/>
            <a:r>
              <a:rPr lang="fa-IR" dirty="0" smtClean="0"/>
              <a:t>الف- </a:t>
            </a:r>
            <a:r>
              <a:rPr lang="fa-IR" dirty="0"/>
              <a:t>صفحات اصلي سند استراتژيك شامل فهرست استراتژي </a:t>
            </a:r>
            <a:r>
              <a:rPr lang="fa-IR" dirty="0" smtClean="0"/>
              <a:t>ها </a:t>
            </a:r>
            <a:r>
              <a:rPr lang="fa-IR" dirty="0"/>
              <a:t>اهداف كلان، ماموريت، چشم انداز، فهرست برنامه هاي عملياتي </a:t>
            </a:r>
            <a:r>
              <a:rPr lang="fa-IR" dirty="0" smtClean="0"/>
              <a:t>وارزشها </a:t>
            </a:r>
            <a:r>
              <a:rPr lang="fa-IR" dirty="0"/>
              <a:t>ي سازمان </a:t>
            </a:r>
          </a:p>
          <a:p>
            <a:pPr algn="r" rtl="1"/>
            <a:r>
              <a:rPr lang="fa-IR" dirty="0" smtClean="0"/>
              <a:t>ب- </a:t>
            </a:r>
            <a:r>
              <a:rPr lang="fa-IR" dirty="0"/>
              <a:t>فايل الكترونيكي كتابچه قوانين و مقررات داخلي بيمارستان </a:t>
            </a:r>
          </a:p>
          <a:p>
            <a:pPr algn="r" rtl="1"/>
            <a:r>
              <a:rPr lang="fa-IR" dirty="0" smtClean="0"/>
              <a:t>ج- </a:t>
            </a:r>
            <a:r>
              <a:rPr lang="fa-IR" dirty="0"/>
              <a:t>فايل الكترونيكي خط مشي روشها و روشهاي اجرايي و دستورالعملهاكه بايستي پس از اخذ شمار ه ثبت معين و بازنگري پس از امضاي تهيه كننده گان، تاييد كننده و تصويب كننده اسكن شود.</a:t>
            </a:r>
          </a:p>
          <a:p>
            <a:pPr algn="r" rtl="1"/>
            <a:endParaRPr lang="fa-IR" dirty="0"/>
          </a:p>
        </p:txBody>
      </p:sp>
    </p:spTree>
    <p:extLst>
      <p:ext uri="{BB962C8B-B14F-4D97-AF65-F5344CB8AC3E}">
        <p14:creationId xmlns:p14="http://schemas.microsoft.com/office/powerpoint/2010/main" val="35428413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fa-IR" dirty="0" smtClean="0"/>
              <a:t>فرآیند ارزیابی نسل سوم اعتباربخشی</a:t>
            </a:r>
            <a:endParaRPr lang="fa-IR" dirty="0"/>
          </a:p>
        </p:txBody>
      </p:sp>
      <p:sp>
        <p:nvSpPr>
          <p:cNvPr id="5" name="Content Placeholder 4"/>
          <p:cNvSpPr>
            <a:spLocks noGrp="1"/>
          </p:cNvSpPr>
          <p:nvPr>
            <p:ph idx="1"/>
          </p:nvPr>
        </p:nvSpPr>
        <p:spPr>
          <a:xfrm>
            <a:off x="838200" y="1825625"/>
            <a:ext cx="10515600" cy="4398194"/>
          </a:xfrm>
        </p:spPr>
        <p:txBody>
          <a:bodyPr/>
          <a:lstStyle/>
          <a:p>
            <a:pPr algn="r" rtl="1"/>
            <a:r>
              <a:rPr lang="fa-IR" dirty="0" smtClean="0"/>
              <a:t>د- </a:t>
            </a:r>
            <a:r>
              <a:rPr lang="fa-IR" dirty="0"/>
              <a:t>فايل الكترونيكي كتابچه توجيهي كاركنان جديدالورود</a:t>
            </a:r>
          </a:p>
          <a:p>
            <a:pPr algn="r" rtl="1"/>
            <a:r>
              <a:rPr lang="fa-IR" dirty="0" smtClean="0"/>
              <a:t>ه- </a:t>
            </a:r>
            <a:r>
              <a:rPr lang="fa-IR" dirty="0"/>
              <a:t>فايل الكترونيكي صورتجلسات كميته هاي بيمارستاني، تيم مديريت اجرايي و تيم حاكميتي از اول مرداد١٣٩٥ با امضاي اعضا</a:t>
            </a:r>
          </a:p>
          <a:p>
            <a:pPr algn="just" rtl="1"/>
            <a:r>
              <a:rPr lang="fa-IR" dirty="0" smtClean="0"/>
              <a:t>نکته: در </a:t>
            </a:r>
            <a:r>
              <a:rPr lang="fa-IR" dirty="0"/>
              <a:t>گامهاي اجرايي/ملاك ارزيابي در سنجه ها در مواردي كه روش ارزيابي بررسي مستند قيد شده است صرفا مستندات توليدي بيمارستان در پنج  مورد بالا بايستي در سامانه الكترونيك بارگذاري شود.در حالي كه ساير موارد بررسي مستند بر اساس مستنداتي مانند پرونده بيمار، سوابق اداري، برنامه هاي بهبود ، عملياتي و مداخلات اصلاحي  و ساير سوابق برنامه ريزي و اجرا نيازي به ارسال در سامانه ندارد و در روز ارزيابابي توسط ارزيابان  بررسي خواهد شد. </a:t>
            </a:r>
          </a:p>
          <a:p>
            <a:endParaRPr lang="fa-IR" dirty="0"/>
          </a:p>
        </p:txBody>
      </p:sp>
    </p:spTree>
    <p:extLst>
      <p:ext uri="{BB962C8B-B14F-4D97-AF65-F5344CB8AC3E}">
        <p14:creationId xmlns:p14="http://schemas.microsoft.com/office/powerpoint/2010/main" val="3396893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fa-IR" dirty="0"/>
              <a:t>فرآیند ارزیابی نسل سوم اعتباربخشی</a:t>
            </a:r>
          </a:p>
        </p:txBody>
      </p:sp>
      <p:sp>
        <p:nvSpPr>
          <p:cNvPr id="5" name="Content Placeholder 4"/>
          <p:cNvSpPr>
            <a:spLocks noGrp="1"/>
          </p:cNvSpPr>
          <p:nvPr>
            <p:ph idx="1"/>
          </p:nvPr>
        </p:nvSpPr>
        <p:spPr/>
        <p:txBody>
          <a:bodyPr/>
          <a:lstStyle/>
          <a:p>
            <a:pPr algn="r" rtl="1"/>
            <a:r>
              <a:rPr lang="fa-IR" dirty="0" smtClean="0"/>
              <a:t>و- </a:t>
            </a:r>
            <a:r>
              <a:rPr lang="fa-IR" dirty="0"/>
              <a:t>اعلام سنجه های غیر قابل ارزیابی به دانشگاه </a:t>
            </a:r>
            <a:r>
              <a:rPr lang="fa-IR" dirty="0" smtClean="0"/>
              <a:t>در بازه </a:t>
            </a:r>
            <a:r>
              <a:rPr lang="fa-IR" dirty="0"/>
              <a:t>زمانی داده شده</a:t>
            </a:r>
          </a:p>
          <a:p>
            <a:pPr algn="r" rtl="1"/>
            <a:r>
              <a:rPr lang="fa-IR" dirty="0"/>
              <a:t> </a:t>
            </a:r>
            <a:r>
              <a:rPr lang="fa-IR" b="1" dirty="0"/>
              <a:t>3- خود ارزیابی رسمی</a:t>
            </a:r>
            <a:r>
              <a:rPr lang="fa-IR" b="1" dirty="0" smtClean="0"/>
              <a:t>:</a:t>
            </a:r>
          </a:p>
          <a:p>
            <a:pPr algn="r" rtl="1"/>
            <a:r>
              <a:rPr lang="fa-IR" dirty="0" smtClean="0"/>
              <a:t>توسط </a:t>
            </a:r>
            <a:r>
              <a:rPr lang="fa-IR" dirty="0"/>
              <a:t>تیم مدیریت اجرایی بیمارستان از نیمه دیماه و بارگذاری در سامانه اعتباربخشی</a:t>
            </a:r>
          </a:p>
          <a:p>
            <a:pPr algn="r" rtl="1"/>
            <a:r>
              <a:rPr lang="fa-IR" dirty="0"/>
              <a:t> – ارائه پسورد محرمانه به رؤسای بیمارستانها</a:t>
            </a:r>
          </a:p>
          <a:p>
            <a:pPr algn="r" rtl="1"/>
            <a:r>
              <a:rPr lang="fa-IR" dirty="0"/>
              <a:t>- مسئولیت ارسال نهایی اطلاعات در سامانه با رئیس بیمارستان در بازه زمانی</a:t>
            </a:r>
          </a:p>
          <a:p>
            <a:endParaRPr lang="fa-IR" dirty="0"/>
          </a:p>
        </p:txBody>
      </p:sp>
    </p:spTree>
    <p:extLst>
      <p:ext uri="{BB962C8B-B14F-4D97-AF65-F5344CB8AC3E}">
        <p14:creationId xmlns:p14="http://schemas.microsoft.com/office/powerpoint/2010/main" val="13434221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فرآیند ارزیابی نسل سوم اعتباربخشی </a:t>
            </a:r>
            <a:endParaRPr lang="fa-IR" dirty="0"/>
          </a:p>
        </p:txBody>
      </p:sp>
      <p:sp>
        <p:nvSpPr>
          <p:cNvPr id="3" name="Content Placeholder 2"/>
          <p:cNvSpPr>
            <a:spLocks noGrp="1"/>
          </p:cNvSpPr>
          <p:nvPr>
            <p:ph idx="1"/>
          </p:nvPr>
        </p:nvSpPr>
        <p:spPr/>
        <p:txBody>
          <a:bodyPr/>
          <a:lstStyle/>
          <a:p>
            <a:pPr algn="r" rtl="1"/>
            <a:r>
              <a:rPr lang="fa-IR" b="1" dirty="0" smtClean="0"/>
              <a:t>4</a:t>
            </a:r>
            <a:r>
              <a:rPr lang="fa-IR" dirty="0" smtClean="0"/>
              <a:t>-</a:t>
            </a:r>
            <a:r>
              <a:rPr lang="fa-IR" dirty="0"/>
              <a:t>	</a:t>
            </a:r>
            <a:r>
              <a:rPr lang="fa-IR" b="1" dirty="0"/>
              <a:t>اعتباربخشی </a:t>
            </a:r>
            <a:r>
              <a:rPr lang="fa-IR" b="1" dirty="0" smtClean="0"/>
              <a:t>نهایی:</a:t>
            </a:r>
          </a:p>
          <a:p>
            <a:pPr algn="r" rtl="1"/>
            <a:r>
              <a:rPr lang="fa-IR" dirty="0"/>
              <a:t>از تاریخ شنبه </a:t>
            </a:r>
            <a:r>
              <a:rPr lang="fa-IR" dirty="0" smtClean="0"/>
              <a:t>95/11/2 </a:t>
            </a:r>
            <a:r>
              <a:rPr lang="fa-IR" dirty="0"/>
              <a:t>به تدریج و برابر تقویم </a:t>
            </a:r>
            <a:r>
              <a:rPr lang="fa-IR" dirty="0" smtClean="0"/>
              <a:t>اعلامی</a:t>
            </a:r>
          </a:p>
          <a:p>
            <a:pPr algn="r" rtl="1"/>
            <a:r>
              <a:rPr lang="fa-IR" dirty="0"/>
              <a:t> مدت زمان ارزیابی نهایی براساس اندازه و نوع تخصص بیمارستان از دو الی سه </a:t>
            </a:r>
            <a:r>
              <a:rPr lang="fa-IR" dirty="0" smtClean="0"/>
              <a:t>روز</a:t>
            </a:r>
          </a:p>
          <a:p>
            <a:pPr algn="r" rtl="1"/>
            <a:r>
              <a:rPr lang="fa-IR" dirty="0" smtClean="0"/>
              <a:t> تعداد </a:t>
            </a:r>
            <a:r>
              <a:rPr lang="fa-IR" dirty="0"/>
              <a:t>نفرات ارزیاب نیز حداکثر 6 </a:t>
            </a:r>
            <a:r>
              <a:rPr lang="fa-IR" dirty="0" smtClean="0"/>
              <a:t>نفرکه همگی از خارج استان می باشند.</a:t>
            </a:r>
          </a:p>
          <a:p>
            <a:pPr algn="r" rtl="1"/>
            <a:r>
              <a:rPr lang="fa-IR" dirty="0" smtClean="0"/>
              <a:t>امتیاز دهی به مستندات درج شده در سامانه قبل از ارزیابی میدانی</a:t>
            </a:r>
          </a:p>
          <a:p>
            <a:pPr algn="r" rtl="1"/>
            <a:r>
              <a:rPr lang="fa-IR" dirty="0" smtClean="0"/>
              <a:t>برگزاری جلسه افتتاحیه واختتامیه برای هر بیمارستان و رائه بازخورد و رهنمود کلی</a:t>
            </a:r>
            <a:endParaRPr lang="fa-IR" dirty="0"/>
          </a:p>
        </p:txBody>
      </p:sp>
    </p:spTree>
    <p:extLst>
      <p:ext uri="{BB962C8B-B14F-4D97-AF65-F5344CB8AC3E}">
        <p14:creationId xmlns:p14="http://schemas.microsoft.com/office/powerpoint/2010/main" val="2186837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فرآیند ارزیابی نسل سوم اعتباربخشی</a:t>
            </a:r>
          </a:p>
        </p:txBody>
      </p:sp>
      <p:sp>
        <p:nvSpPr>
          <p:cNvPr id="3" name="Content Placeholder 2"/>
          <p:cNvSpPr>
            <a:spLocks noGrp="1"/>
          </p:cNvSpPr>
          <p:nvPr>
            <p:ph idx="1"/>
          </p:nvPr>
        </p:nvSpPr>
        <p:spPr/>
        <p:txBody>
          <a:bodyPr/>
          <a:lstStyle/>
          <a:p>
            <a:pPr algn="r" rtl="1"/>
            <a:r>
              <a:rPr lang="fa-IR" b="1" dirty="0" smtClean="0"/>
              <a:t>5- اعلام </a:t>
            </a:r>
            <a:r>
              <a:rPr lang="fa-IR" b="1" dirty="0"/>
              <a:t>نتایج نهایی و رسیدگی به اعتراض‏</a:t>
            </a:r>
            <a:r>
              <a:rPr lang="fa-IR" b="1" dirty="0" smtClean="0"/>
              <a:t>ها:</a:t>
            </a:r>
          </a:p>
          <a:p>
            <a:pPr algn="r" rtl="1"/>
            <a:r>
              <a:rPr lang="fa-IR" dirty="0" smtClean="0"/>
              <a:t>پس از ارزیابی میدانی وتأیید نتایج توسط کمیته اجرایی تا 30 روز پس از ارزیابی با پسورد داده شده به رئیس بیمارستان نتایج قابل رؤیت خواهد بود.</a:t>
            </a:r>
          </a:p>
          <a:p>
            <a:pPr algn="r" rtl="1"/>
            <a:r>
              <a:rPr lang="fa-IR" dirty="0" smtClean="0"/>
              <a:t>درصورت اعتراض موارد با دلایل ومستندات به دانشگاه اعلام می گردد. </a:t>
            </a:r>
          </a:p>
          <a:p>
            <a:pPr algn="r" rtl="1"/>
            <a:r>
              <a:rPr lang="fa-IR" dirty="0" smtClean="0"/>
              <a:t>بررسی دانشگاه واعلام به وزارت متبوع</a:t>
            </a:r>
          </a:p>
          <a:p>
            <a:pPr algn="r" rtl="1"/>
            <a:r>
              <a:rPr lang="fa-IR" dirty="0" smtClean="0"/>
              <a:t>برسی وزارت متبوع و درصورت لزوم انجام ارزیابی مجدد</a:t>
            </a:r>
          </a:p>
          <a:p>
            <a:pPr algn="r" rtl="1"/>
            <a:r>
              <a:rPr lang="fa-IR" b="1" dirty="0" smtClean="0"/>
              <a:t>6-اعلام نتیجه نهایی</a:t>
            </a:r>
          </a:p>
        </p:txBody>
      </p:sp>
    </p:spTree>
    <p:extLst>
      <p:ext uri="{BB962C8B-B14F-4D97-AF65-F5344CB8AC3E}">
        <p14:creationId xmlns:p14="http://schemas.microsoft.com/office/powerpoint/2010/main" val="42284617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استانداردهای الزامی:</a:t>
            </a:r>
            <a:endParaRPr lang="fa-IR" dirty="0"/>
          </a:p>
        </p:txBody>
      </p:sp>
      <p:graphicFrame>
        <p:nvGraphicFramePr>
          <p:cNvPr id="8" name="Table 7"/>
          <p:cNvGraphicFramePr>
            <a:graphicFrameLocks noGrp="1"/>
          </p:cNvGraphicFramePr>
          <p:nvPr>
            <p:extLst>
              <p:ext uri="{D42A27DB-BD31-4B8C-83A1-F6EECF244321}">
                <p14:modId xmlns:p14="http://schemas.microsoft.com/office/powerpoint/2010/main" val="1927187359"/>
              </p:ext>
            </p:extLst>
          </p:nvPr>
        </p:nvGraphicFramePr>
        <p:xfrm>
          <a:off x="501445" y="1474839"/>
          <a:ext cx="10869561" cy="5088199"/>
        </p:xfrm>
        <a:graphic>
          <a:graphicData uri="http://schemas.openxmlformats.org/drawingml/2006/table">
            <a:tbl>
              <a:tblPr rtl="1">
                <a:tableStyleId>{3C2FFA5D-87B4-456A-9821-1D502468CF0F}</a:tableStyleId>
              </a:tblPr>
              <a:tblGrid>
                <a:gridCol w="1568082"/>
                <a:gridCol w="938379"/>
                <a:gridCol w="543272"/>
                <a:gridCol w="7819828"/>
              </a:tblGrid>
              <a:tr h="891917">
                <a:tc>
                  <a:txBody>
                    <a:bodyPr/>
                    <a:lstStyle/>
                    <a:p>
                      <a:pPr algn="ctr" rtl="1" fontAlgn="ctr"/>
                      <a:r>
                        <a:rPr lang="fa-IR" sz="1600" u="none" strike="noStrike" dirty="0">
                          <a:effectLst/>
                        </a:rPr>
                        <a:t>زیر محور</a:t>
                      </a:r>
                      <a:endParaRPr lang="fa-IR" sz="1600" b="1" i="0" u="none" strike="noStrike" dirty="0">
                        <a:solidFill>
                          <a:srgbClr val="000000"/>
                        </a:solidFill>
                        <a:effectLst/>
                        <a:latin typeface="B Titr"/>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استاندارد</a:t>
                      </a:r>
                      <a:endParaRPr lang="fa-IR" sz="1600" b="1" i="0" u="none" strike="noStrike" dirty="0">
                        <a:solidFill>
                          <a:srgbClr val="000000"/>
                        </a:solidFill>
                        <a:effectLst/>
                        <a:latin typeface="B Titr"/>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سنجه</a:t>
                      </a:r>
                      <a:endParaRPr lang="fa-IR" sz="1600" b="1" i="0" u="none" strike="noStrike" dirty="0">
                        <a:solidFill>
                          <a:srgbClr val="000000"/>
                        </a:solidFill>
                        <a:effectLst/>
                        <a:latin typeface="B Titr"/>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عنوان سنجه</a:t>
                      </a:r>
                      <a:endParaRPr lang="fa-IR" sz="1600" b="1" i="0" u="none" strike="noStrike" dirty="0">
                        <a:solidFill>
                          <a:srgbClr val="000000"/>
                        </a:solidFill>
                        <a:effectLst/>
                        <a:latin typeface="B Titr"/>
                        <a:cs typeface="B Titr" panose="00000700000000000000" pitchFamily="2" charset="-78"/>
                      </a:endParaRPr>
                    </a:p>
                  </a:txBody>
                  <a:tcPr marL="9525" marR="9525" marT="9525" marB="0" anchor="ctr"/>
                </a:tc>
              </a:tr>
              <a:tr h="298213">
                <a:tc>
                  <a:txBody>
                    <a:bodyPr/>
                    <a:lstStyle/>
                    <a:p>
                      <a:pPr algn="r" rtl="1" fontAlgn="ctr"/>
                      <a:r>
                        <a:rPr lang="fa-IR" sz="1600" u="none" strike="noStrike" dirty="0">
                          <a:effectLst/>
                        </a:rPr>
                        <a:t>تیم حاکمیتی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الف-1-1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پروانه بهره برداری معتبر بیمارستان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dirty="0">
                          <a:effectLst/>
                        </a:rPr>
                        <a:t>تیم حاکمیتی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الف-1-1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3</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مجوز قانونی برای تجهیزات</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08863">
                <a:tc>
                  <a:txBody>
                    <a:bodyPr/>
                    <a:lstStyle/>
                    <a:p>
                      <a:pPr algn="r" rtl="1" fontAlgn="ctr"/>
                      <a:r>
                        <a:rPr lang="fa-IR" sz="1600" u="none" strike="noStrike">
                          <a:effectLst/>
                        </a:rPr>
                        <a:t>تیم حاکمیتی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الف-1-1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پزشکان بیمارستان دارای مجوز معتبر فعالیت باشند</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الف-2-1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فعال بودن تیم مدیریت اجرایی</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تعیین و فعالیت مسئول فنی (مسئول ایمنی بیمار)</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تعیین و فعالیت کارشناس هماهنگ کننده ایمنی بیمار</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بازدید مدیریتی ایمنی بیمار</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ارائه نتایج بازدید مدیریتی ایمنی بیمار به تیم اجرایی و اقدام اصلاحی/برنامه بهبود کیفیت</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الف-2-6</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تدوین دستورالعمل نظارت بر کار پیمانکاران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الف-2-7</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رعایت و به روز رسانی تعرفه های درمانی در سیستم </a:t>
                      </a:r>
                      <a:r>
                        <a:rPr lang="en-US" sz="1800" u="none" strike="noStrike" dirty="0">
                          <a:effectLst/>
                        </a:rPr>
                        <a:t>HIS</a:t>
                      </a:r>
                      <a:endParaRPr lang="en-US"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a:effectLst/>
                        </a:rPr>
                        <a:t>الف-2-7</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منطبق بودن پرداختی بیماران بر اساس آخرین دستور العمل ابلاغی وزارت بهداشت</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الف-2-7</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پرداخت هزینه های بیمارستان فقط به واحد صندوق</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29821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الف-2-7</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a:effectLst/>
                        </a:rPr>
                        <a:t>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نصب تعرفه های هتلینگ در واحد پذیرش، ترخیص، حسابداری و...</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08863">
                <a:tc>
                  <a:txBody>
                    <a:bodyPr/>
                    <a:lstStyle/>
                    <a:p>
                      <a:pPr algn="r" rtl="1" fontAlgn="ctr"/>
                      <a:r>
                        <a:rPr lang="fa-IR" sz="1600" u="none" strike="noStrike">
                          <a:effectLst/>
                        </a:rPr>
                        <a:t>تیم مدیریت اجرایی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ctr"/>
                      <a:r>
                        <a:rPr lang="fa-IR" sz="1600" u="none" strike="noStrike" dirty="0">
                          <a:effectLst/>
                        </a:rPr>
                        <a:t>الف-2-7</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0" fontAlgn="ctr"/>
                      <a:r>
                        <a:rPr lang="fa-IR" sz="1600" u="none" strike="noStrike" dirty="0">
                          <a:effectLst/>
                        </a:rPr>
                        <a:t>6</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انطباق کدهای ثبت شده در پرونده بیمار با خدمات ارائه شده و شرایط بیمار</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bl>
          </a:graphicData>
        </a:graphic>
      </p:graphicFrame>
    </p:spTree>
    <p:extLst>
      <p:ext uri="{BB962C8B-B14F-4D97-AF65-F5344CB8AC3E}">
        <p14:creationId xmlns:p14="http://schemas.microsoft.com/office/powerpoint/2010/main" val="1586204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استانداردهای الزامی:</a:t>
            </a: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89547061"/>
              </p:ext>
            </p:extLst>
          </p:nvPr>
        </p:nvGraphicFramePr>
        <p:xfrm>
          <a:off x="1017639" y="1828798"/>
          <a:ext cx="10250129" cy="4839096"/>
        </p:xfrm>
        <a:graphic>
          <a:graphicData uri="http://schemas.openxmlformats.org/drawingml/2006/table">
            <a:tbl>
              <a:tblPr rtl="1">
                <a:tableStyleId>{3C2FFA5D-87B4-456A-9821-1D502468CF0F}</a:tableStyleId>
              </a:tblPr>
              <a:tblGrid>
                <a:gridCol w="1478720"/>
                <a:gridCol w="884904"/>
                <a:gridCol w="512312"/>
                <a:gridCol w="7374193"/>
              </a:tblGrid>
              <a:tr h="352047">
                <a:tc>
                  <a:txBody>
                    <a:bodyPr/>
                    <a:lstStyle/>
                    <a:p>
                      <a:pPr algn="ctr" rtl="1" fontAlgn="ctr"/>
                      <a:r>
                        <a:rPr lang="fa-IR" sz="1600" u="none" strike="noStrike" dirty="0">
                          <a:effectLst/>
                        </a:rPr>
                        <a:t>مدیریت خطا</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الف-4-4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a:effectLst/>
                        </a:rPr>
                        <a:t>تشکیل کمیته کودکان 1 تا 59 ماهه</a:t>
                      </a:r>
                      <a:endParaRPr lang="fa-IR" sz="1800" b="1" i="0" u="none" strike="noStrike">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600" u="none" strike="noStrike" dirty="0">
                          <a:effectLst/>
                        </a:rPr>
                        <a:t>مدیریت خطا</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1" fontAlgn="ctr"/>
                      <a:r>
                        <a:rPr lang="fa-IR" sz="1600" u="none" strike="noStrike" dirty="0">
                          <a:effectLst/>
                        </a:rPr>
                        <a:t>الف-4-4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0" fontAlgn="ctr"/>
                      <a:r>
                        <a:rPr lang="fa-IR" sz="1600" u="none" strike="noStrike" dirty="0">
                          <a:effectLst/>
                        </a:rPr>
                        <a:t>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r" rtl="1" fontAlgn="b"/>
                      <a:r>
                        <a:rPr lang="fa-IR" sz="1800" u="none" strike="noStrike" dirty="0">
                          <a:effectLst/>
                        </a:rPr>
                        <a:t>تشکیل کمیته مرگ مادران و پری ناتال</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solidFill>
                      <a:srgbClr val="FF0000"/>
                    </a:solidFill>
                  </a:tcPr>
                </a:tc>
              </a:tr>
              <a:tr h="364620">
                <a:tc>
                  <a:txBody>
                    <a:bodyPr/>
                    <a:lstStyle/>
                    <a:p>
                      <a:pPr algn="ctr" rtl="1" fontAlgn="ctr"/>
                      <a:r>
                        <a:rPr lang="fa-IR" sz="1600" u="none" strike="noStrike">
                          <a:effectLst/>
                        </a:rPr>
                        <a:t>مدیریت خطا</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الف-4-4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a:effectLst/>
                        </a:rPr>
                        <a:t>تشکیل کمیته مرگ و میر حداکثر 24 ساعت بعد از مرگ و میرهای غیر منتظره</a:t>
                      </a:r>
                      <a:endParaRPr lang="fa-IR" sz="1800" b="1" i="0" u="none" strike="noStrike">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600" u="none" strike="noStrike">
                          <a:effectLst/>
                        </a:rPr>
                        <a:t>مدیریت خطر حوادث و بلایا</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الف-5-2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سیستم اعلام حریق و حساس به گرما و دود</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64620">
                <a:tc>
                  <a:txBody>
                    <a:bodyPr/>
                    <a:lstStyle/>
                    <a:p>
                      <a:pPr algn="ctr" rtl="1" fontAlgn="ctr"/>
                      <a:r>
                        <a:rPr lang="fa-IR" sz="1600" u="none" strike="noStrike">
                          <a:effectLst/>
                        </a:rPr>
                        <a:t>مدیریت خطر حوادث و بلایا</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الف-5-3</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6</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کنترل و مصرف گازهای طبی</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64620">
                <a:tc>
                  <a:txBody>
                    <a:bodyPr/>
                    <a:lstStyle/>
                    <a:p>
                      <a:pPr algn="ctr" rtl="1" fontAlgn="ctr"/>
                      <a:r>
                        <a:rPr lang="fa-IR" sz="1600" u="none" strike="noStrike">
                          <a:effectLst/>
                        </a:rPr>
                        <a:t>مدیریت منابع انسانی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الف-7-6</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ارزیابی سالانه کارکنان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200" u="none" strike="noStrike">
                          <a:effectLst/>
                        </a:rPr>
                        <a:t>مدیریت تأمین و تسهیلات اقامت</a:t>
                      </a:r>
                      <a:endParaRPr lang="fa-IR" sz="12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الف-8-1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تدوین فهرست تجهیزات بخش ها و واحدها</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200" u="none" strike="noStrike">
                          <a:effectLst/>
                        </a:rPr>
                        <a:t>مدیریت تأمین و تسهیلات اقامت</a:t>
                      </a:r>
                      <a:endParaRPr lang="fa-IR" sz="12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الف-8-1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3</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تعیین واحد پشتیبان جهت جایگزین کردن تجهیزات در مواقع لازم</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200" u="none" strike="noStrike">
                          <a:effectLst/>
                        </a:rPr>
                        <a:t>مدیریت تأمین و تسهیلات اقامت</a:t>
                      </a:r>
                      <a:endParaRPr lang="fa-IR" sz="12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الف-8-2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خدمات تشخیصی- درمانی خارج از زنجیره تأمین با محوریت و هماهنگی بیمارستان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64620">
                <a:tc>
                  <a:txBody>
                    <a:bodyPr/>
                    <a:lstStyle/>
                    <a:p>
                      <a:pPr algn="ctr" rtl="1" fontAlgn="ctr"/>
                      <a:r>
                        <a:rPr lang="fa-IR" sz="1200" u="none" strike="noStrike">
                          <a:effectLst/>
                        </a:rPr>
                        <a:t>مدیریت تأمین و تسهیلات اقامت</a:t>
                      </a:r>
                      <a:endParaRPr lang="fa-IR" sz="12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الف-8-2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تأمین امکانات انتقال ایمن بیمار به خارج از بیمارستان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52047">
                <a:tc>
                  <a:txBody>
                    <a:bodyPr/>
                    <a:lstStyle/>
                    <a:p>
                      <a:pPr algn="ctr" rtl="1" fontAlgn="ctr"/>
                      <a:r>
                        <a:rPr lang="fa-IR" sz="1600" u="none" strike="noStrike">
                          <a:effectLst/>
                        </a:rPr>
                        <a:t>مدیریت غذایی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الف-9-5</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در صورت برون سپاری آشپزخانه، فعالیت آن باید برطبق استانداردهای اعتباربخشی باشد</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339474">
                <a:tc>
                  <a:txBody>
                    <a:bodyPr/>
                    <a:lstStyle/>
                    <a:p>
                      <a:pPr algn="ctr" rtl="1" fontAlgn="ctr"/>
                      <a:r>
                        <a:rPr lang="fa-IR" sz="1600" u="none" strike="noStrike">
                          <a:effectLst/>
                        </a:rPr>
                        <a:t>مدیریت غذایی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الف-9-5</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در صورت برون سپاری آشپزخانه، کارشناس ناظر قرارداد، ناظر فعالیت آن بر طبق اعتباربخشی و ضوابط وزارت بهداشت می باشد.</a:t>
                      </a:r>
                      <a:endParaRPr lang="fa-IR" sz="1800" b="0" i="0" u="none" strike="noStrike" dirty="0">
                        <a:solidFill>
                          <a:srgbClr val="000000"/>
                        </a:solidFill>
                        <a:effectLst/>
                        <a:latin typeface="B Nazanin"/>
                        <a:cs typeface="B Titr" panose="00000700000000000000" pitchFamily="2" charset="-78"/>
                      </a:endParaRPr>
                    </a:p>
                  </a:txBody>
                  <a:tcPr marL="9525" marR="9525" marT="9525" marB="0" anchor="b"/>
                </a:tc>
              </a:tr>
            </a:tbl>
          </a:graphicData>
        </a:graphic>
      </p:graphicFrame>
    </p:spTree>
    <p:extLst>
      <p:ext uri="{BB962C8B-B14F-4D97-AF65-F5344CB8AC3E}">
        <p14:creationId xmlns:p14="http://schemas.microsoft.com/office/powerpoint/2010/main" val="40176090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استانداردهای الزامی:</a:t>
            </a: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2842499"/>
              </p:ext>
            </p:extLst>
          </p:nvPr>
        </p:nvGraphicFramePr>
        <p:xfrm>
          <a:off x="442452" y="1946786"/>
          <a:ext cx="11297265" cy="4247535"/>
        </p:xfrm>
        <a:graphic>
          <a:graphicData uri="http://schemas.openxmlformats.org/drawingml/2006/table">
            <a:tbl>
              <a:tblPr rtl="1">
                <a:tableStyleId>{3C2FFA5D-87B4-456A-9821-1D502468CF0F}</a:tableStyleId>
              </a:tblPr>
              <a:tblGrid>
                <a:gridCol w="1629784"/>
                <a:gridCol w="975303"/>
                <a:gridCol w="564649"/>
                <a:gridCol w="8127529"/>
              </a:tblGrid>
              <a:tr h="381189">
                <a:tc>
                  <a:txBody>
                    <a:bodyPr/>
                    <a:lstStyle/>
                    <a:p>
                      <a:pPr algn="ctr" rtl="1" fontAlgn="ctr"/>
                      <a:r>
                        <a:rPr lang="fa-IR" sz="1400" u="none" strike="noStrike" dirty="0">
                          <a:effectLst/>
                        </a:rPr>
                        <a:t>مراقبت های عمومی بالینی</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ب-1-6</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1</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a:effectLst/>
                        </a:rPr>
                        <a:t>احراز هویت بیمار با دو شناسه قبل از هر گونه اقدام مراقبتی - درمانی - تشخیصی</a:t>
                      </a:r>
                      <a:endParaRPr lang="fa-IR" sz="1600" b="1" i="0" u="none" strike="noStrike">
                        <a:solidFill>
                          <a:srgbClr val="000000"/>
                        </a:solidFill>
                        <a:effectLst/>
                        <a:latin typeface="B Nazanin"/>
                        <a:cs typeface="B Titr" panose="00000700000000000000" pitchFamily="2" charset="-78"/>
                      </a:endParaRPr>
                    </a:p>
                  </a:txBody>
                  <a:tcPr marL="9525" marR="9525" marT="9525" marB="0" anchor="b"/>
                </a:tc>
              </a:tr>
              <a:tr h="394803">
                <a:tc>
                  <a:txBody>
                    <a:bodyPr/>
                    <a:lstStyle/>
                    <a:p>
                      <a:pPr algn="ctr" rtl="1" fontAlgn="ctr"/>
                      <a:r>
                        <a:rPr lang="fa-IR" sz="1400" u="none" strike="noStrike" dirty="0">
                          <a:effectLst/>
                        </a:rPr>
                        <a:t>مراقبت های عمومی بالینی</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dirty="0">
                          <a:effectLst/>
                        </a:rPr>
                        <a:t>ب-1-17</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3</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شناسایی، انبارش، نسخه نویسی و دارودهی داروهای پرخطر بر طبق روش پیشنهادی </a:t>
                      </a:r>
                      <a:r>
                        <a:rPr lang="en-US" sz="1600" u="none" strike="noStrike" dirty="0">
                          <a:effectLst/>
                        </a:rPr>
                        <a:t>WHO</a:t>
                      </a:r>
                      <a:endParaRPr lang="en-US"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dirty="0">
                          <a:effectLst/>
                        </a:rPr>
                        <a:t>ب-2-1</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dirty="0">
                          <a:effectLst/>
                        </a:rPr>
                        <a:t>1</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حضور شبانه روزی پزشک در بخش اورژانس</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ب-2-7</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dirty="0">
                          <a:effectLst/>
                        </a:rPr>
                        <a:t>1</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ارائه خدمات بدون توجه به تأمین هزینه</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ب-2-9</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4</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ارائه شبانه روزی خدمات پاراکلینیکی اورژانسی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dirty="0">
                          <a:effectLst/>
                        </a:rPr>
                        <a:t>ب-2-10</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2</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وجود لیست کد احیا در تمام بخش/ واحدها</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ب-2-10</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5</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وجود تجهیزات ضروری بر طبق دستورالعمل وزارت بهداشت در ترالی اورژانس</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94803">
                <a:tc>
                  <a:txBody>
                    <a:bodyPr/>
                    <a:lstStyle/>
                    <a:p>
                      <a:pPr algn="ctr" rtl="1" fontAlgn="ctr"/>
                      <a:r>
                        <a:rPr lang="fa-IR" sz="1400" u="none" strike="noStrike">
                          <a:effectLst/>
                        </a:rPr>
                        <a:t>اورژانس</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ب-2-10</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6</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تأمین داروهای نجات بخش ترالی اورژانس به طور شبانه روزی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94803">
                <a:tc>
                  <a:txBody>
                    <a:bodyPr/>
                    <a:lstStyle/>
                    <a:p>
                      <a:pPr algn="ctr" rtl="1" fontAlgn="ctr"/>
                      <a:r>
                        <a:rPr lang="fa-IR" sz="1400" u="none" strike="noStrike">
                          <a:effectLst/>
                        </a:rPr>
                        <a:t>مراقبت های حاد</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400" u="none" strike="noStrike">
                          <a:effectLst/>
                        </a:rPr>
                        <a:t>ب-3-1</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400" u="none" strike="noStrike">
                          <a:effectLst/>
                        </a:rPr>
                        <a:t>3</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600" u="none" strike="noStrike" dirty="0">
                          <a:effectLst/>
                        </a:rPr>
                        <a:t>استفاده از مانیتورینگ قلبی پرتابل و دفیبریلاتور جدا از ترالی اورژانس در موارد نیاز به انتقال بیمار</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tc>
              </a:tr>
              <a:tr h="381189">
                <a:tc>
                  <a:txBody>
                    <a:bodyPr/>
                    <a:lstStyle/>
                    <a:p>
                      <a:pPr algn="ctr" rtl="1" fontAlgn="ctr"/>
                      <a:r>
                        <a:rPr lang="fa-IR" sz="1400" u="none" strike="noStrike" dirty="0">
                          <a:effectLst/>
                        </a:rPr>
                        <a:t>مراقبت های مادر و نوزاد</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1" fontAlgn="ctr"/>
                      <a:r>
                        <a:rPr lang="fa-IR" sz="1400" u="none" strike="noStrike">
                          <a:effectLst/>
                        </a:rPr>
                        <a:t>ب-5-3</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0" fontAlgn="ctr"/>
                      <a:r>
                        <a:rPr lang="fa-IR" sz="1400" u="none" strike="noStrike">
                          <a:effectLst/>
                        </a:rPr>
                        <a:t>2</a:t>
                      </a:r>
                      <a:endParaRPr lang="fa-IR" sz="1400" b="1" i="0" u="none" strike="noStrike">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r" rtl="1" fontAlgn="b"/>
                      <a:r>
                        <a:rPr lang="fa-IR" sz="1600" u="none" strike="noStrike" dirty="0">
                          <a:effectLst/>
                        </a:rPr>
                        <a:t>اجراي خط مشی مدیریت مادران پرخطر در بلوک زایمان بر اساس راهنمای کشوری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solidFill>
                      <a:srgbClr val="FF0000"/>
                    </a:solidFill>
                  </a:tcPr>
                </a:tc>
              </a:tr>
              <a:tr h="394803">
                <a:tc>
                  <a:txBody>
                    <a:bodyPr/>
                    <a:lstStyle/>
                    <a:p>
                      <a:pPr algn="ctr" rtl="1" fontAlgn="ctr"/>
                      <a:r>
                        <a:rPr lang="fa-IR" sz="1400" u="none" strike="noStrike" dirty="0">
                          <a:effectLst/>
                        </a:rPr>
                        <a:t>مراقبت های مادر و نوزاد</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1" fontAlgn="ctr"/>
                      <a:r>
                        <a:rPr lang="fa-IR" sz="1400" u="none" strike="noStrike" dirty="0">
                          <a:effectLst/>
                        </a:rPr>
                        <a:t>ب-5-5</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ctr" rtl="0" fontAlgn="ctr"/>
                      <a:r>
                        <a:rPr lang="fa-IR" sz="1400" u="none" strike="noStrike" dirty="0">
                          <a:effectLst/>
                        </a:rPr>
                        <a:t>1</a:t>
                      </a:r>
                      <a:endParaRPr lang="fa-IR" sz="1400" b="1" i="0" u="none" strike="noStrike" dirty="0">
                        <a:solidFill>
                          <a:srgbClr val="000000"/>
                        </a:solidFill>
                        <a:effectLst/>
                        <a:latin typeface="B Nazanin"/>
                        <a:cs typeface="B Titr" panose="00000700000000000000" pitchFamily="2" charset="-78"/>
                      </a:endParaRPr>
                    </a:p>
                  </a:txBody>
                  <a:tcPr marL="9525" marR="9525" marT="9525" marB="0" anchor="ctr">
                    <a:solidFill>
                      <a:srgbClr val="FF0000"/>
                    </a:solidFill>
                  </a:tcPr>
                </a:tc>
                <a:tc>
                  <a:txBody>
                    <a:bodyPr/>
                    <a:lstStyle/>
                    <a:p>
                      <a:pPr algn="r" rtl="1" fontAlgn="b"/>
                      <a:r>
                        <a:rPr lang="fa-IR" sz="1600" u="none" strike="noStrike" dirty="0">
                          <a:effectLst/>
                        </a:rPr>
                        <a:t>شناسایی صحیح بیمار بر اساس دستورالعمل ابلاغی</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b">
                    <a:solidFill>
                      <a:srgbClr val="FF0000"/>
                    </a:solidFill>
                  </a:tcPr>
                </a:tc>
              </a:tr>
            </a:tbl>
          </a:graphicData>
        </a:graphic>
      </p:graphicFrame>
    </p:spTree>
    <p:extLst>
      <p:ext uri="{BB962C8B-B14F-4D97-AF65-F5344CB8AC3E}">
        <p14:creationId xmlns:p14="http://schemas.microsoft.com/office/powerpoint/2010/main" val="27492231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چرایی اعتباربخشی:</a:t>
            </a:r>
            <a:endParaRPr lang="fa-IR" dirty="0"/>
          </a:p>
        </p:txBody>
      </p:sp>
      <p:sp>
        <p:nvSpPr>
          <p:cNvPr id="3" name="Content Placeholder 2"/>
          <p:cNvSpPr>
            <a:spLocks noGrp="1"/>
          </p:cNvSpPr>
          <p:nvPr>
            <p:ph idx="1"/>
          </p:nvPr>
        </p:nvSpPr>
        <p:spPr/>
        <p:txBody>
          <a:bodyPr/>
          <a:lstStyle/>
          <a:p>
            <a:pPr algn="r" rtl="1"/>
            <a:r>
              <a:rPr lang="fa-IR" dirty="0"/>
              <a:t>اعتبار بخشی الزام و آزمونی برای کسب درجه هتلینگ و تعرفه؟</a:t>
            </a:r>
          </a:p>
          <a:p>
            <a:pPr algn="r" rtl="1"/>
            <a:endParaRPr lang="fa-IR" dirty="0"/>
          </a:p>
          <a:p>
            <a:pPr algn="r" rtl="1"/>
            <a:r>
              <a:rPr lang="fa-IR" dirty="0"/>
              <a:t>اعتبار بخشی الزام و آزمونی برای کسب درجه و گاهی ابزاری برای آموزش؟</a:t>
            </a:r>
          </a:p>
          <a:p>
            <a:pPr algn="r" rtl="1"/>
            <a:endParaRPr lang="fa-IR" dirty="0"/>
          </a:p>
          <a:p>
            <a:pPr algn="r" rtl="1"/>
            <a:r>
              <a:rPr lang="fa-IR" dirty="0"/>
              <a:t>اعتبار بخشی ابزاری برای بهبود کیفیت و مدلی برای مدیریت</a:t>
            </a:r>
          </a:p>
        </p:txBody>
      </p:sp>
    </p:spTree>
    <p:extLst>
      <p:ext uri="{BB962C8B-B14F-4D97-AF65-F5344CB8AC3E}">
        <p14:creationId xmlns:p14="http://schemas.microsoft.com/office/powerpoint/2010/main" val="18289518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استانداردهای الزامی</a:t>
            </a: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11994236"/>
              </p:ext>
            </p:extLst>
          </p:nvPr>
        </p:nvGraphicFramePr>
        <p:xfrm>
          <a:off x="943897" y="2035276"/>
          <a:ext cx="10309121" cy="4026312"/>
        </p:xfrm>
        <a:graphic>
          <a:graphicData uri="http://schemas.openxmlformats.org/drawingml/2006/table">
            <a:tbl>
              <a:tblPr rtl="1">
                <a:tableStyleId>{3C2FFA5D-87B4-456A-9821-1D502468CF0F}</a:tableStyleId>
              </a:tblPr>
              <a:tblGrid>
                <a:gridCol w="1487230"/>
                <a:gridCol w="889996"/>
                <a:gridCol w="515261"/>
                <a:gridCol w="7416634"/>
              </a:tblGrid>
              <a:tr h="569378">
                <a:tc>
                  <a:txBody>
                    <a:bodyPr/>
                    <a:lstStyle/>
                    <a:p>
                      <a:pPr algn="ctr" rtl="1" fontAlgn="ctr"/>
                      <a:r>
                        <a:rPr lang="fa-IR" sz="1600" u="none" strike="noStrike" dirty="0">
                          <a:effectLst/>
                        </a:rPr>
                        <a:t>مدیریت خدمات پرستاری</a:t>
                      </a:r>
                      <a:endParaRPr lang="fa-IR" sz="1600" b="1" i="0" u="none" strike="noStrike" dirty="0">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ج-1-3</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endParaRPr>
                    </a:p>
                  </a:txBody>
                  <a:tcPr marL="9525" marR="9525" marT="9525" marB="0" anchor="ctr"/>
                </a:tc>
                <a:tc>
                  <a:txBody>
                    <a:bodyPr/>
                    <a:lstStyle/>
                    <a:p>
                      <a:pPr algn="r" rtl="1" fontAlgn="b"/>
                      <a:r>
                        <a:rPr lang="fa-IR" sz="1800" u="none" strike="noStrike">
                          <a:effectLst/>
                        </a:rPr>
                        <a:t>حصول اطمینان از مهارت پرستارهای جدیدالورود به بخش </a:t>
                      </a:r>
                      <a:r>
                        <a:rPr lang="en-US" sz="1800" u="none" strike="noStrike">
                          <a:effectLst/>
                        </a:rPr>
                        <a:t>ICU</a:t>
                      </a:r>
                      <a:endParaRPr lang="en-US" sz="1800" b="1" i="0" u="none" strike="noStrike">
                        <a:solidFill>
                          <a:srgbClr val="000000"/>
                        </a:solidFill>
                        <a:effectLst/>
                        <a:latin typeface="B Nazanin"/>
                      </a:endParaRPr>
                    </a:p>
                  </a:txBody>
                  <a:tcPr marL="9525" marR="9525" marT="9525" marB="0" anchor="b"/>
                </a:tc>
              </a:tr>
              <a:tr h="569378">
                <a:tc>
                  <a:txBody>
                    <a:bodyPr/>
                    <a:lstStyle/>
                    <a:p>
                      <a:pPr algn="ctr" rtl="1" fontAlgn="ctr"/>
                      <a:r>
                        <a:rPr lang="fa-IR" sz="1600" u="none" strike="noStrike">
                          <a:effectLst/>
                        </a:rPr>
                        <a:t>مدیریت خدمات پرستاری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dirty="0">
                          <a:effectLst/>
                        </a:rPr>
                        <a:t>ج-1-3</a:t>
                      </a:r>
                      <a:endParaRPr lang="fa-IR" sz="1600" b="1" i="0" u="none" strike="noStrike" dirty="0">
                        <a:solidFill>
                          <a:srgbClr val="000000"/>
                        </a:solidFill>
                        <a:effectLst/>
                        <a:latin typeface="B Nazanin"/>
                      </a:endParaRPr>
                    </a:p>
                  </a:txBody>
                  <a:tcPr marL="9525" marR="9525" marT="9525" marB="0" anchor="ctr"/>
                </a:tc>
                <a:tc>
                  <a:txBody>
                    <a:bodyPr/>
                    <a:lstStyle/>
                    <a:p>
                      <a:pPr algn="ctr" rtl="0" fontAlgn="ctr"/>
                      <a:r>
                        <a:rPr lang="fa-IR" sz="1600" u="none" strike="noStrike" dirty="0">
                          <a:effectLst/>
                        </a:rPr>
                        <a:t>3</a:t>
                      </a:r>
                      <a:endParaRPr lang="fa-IR" sz="1600" b="1" i="0" u="none" strike="noStrike" dirty="0">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حصول اطمینان از مهارت پرستارهای جدیدالورود به بخش </a:t>
                      </a:r>
                      <a:r>
                        <a:rPr lang="en-US" sz="1800" u="none" strike="noStrike" dirty="0">
                          <a:effectLst/>
                        </a:rPr>
                        <a:t>CCU</a:t>
                      </a:r>
                      <a:endParaRPr lang="en-US" sz="1800" b="1" i="0" u="none" strike="noStrike" dirty="0">
                        <a:solidFill>
                          <a:srgbClr val="000000"/>
                        </a:solidFill>
                        <a:effectLst/>
                        <a:latin typeface="B Nazanin"/>
                      </a:endParaRPr>
                    </a:p>
                  </a:txBody>
                  <a:tcPr marL="9525" marR="9525" marT="9525" marB="0" anchor="b"/>
                </a:tc>
              </a:tr>
              <a:tr h="569378">
                <a:tc>
                  <a:txBody>
                    <a:bodyPr/>
                    <a:lstStyle/>
                    <a:p>
                      <a:pPr algn="ctr" rtl="1" fontAlgn="ctr"/>
                      <a:r>
                        <a:rPr lang="fa-IR" sz="1600" u="none" strike="noStrike">
                          <a:effectLst/>
                        </a:rPr>
                        <a:t>مدیریت خدمات پرستاری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ج-1-3</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dirty="0">
                          <a:effectLst/>
                        </a:rPr>
                        <a:t>4</a:t>
                      </a:r>
                      <a:endParaRPr lang="fa-IR" sz="1600" b="1" i="0" u="none" strike="noStrike" dirty="0">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حصول اطمینان از مهارت پرستارهای جدیدالورود به بخش </a:t>
                      </a:r>
                      <a:r>
                        <a:rPr lang="en-US" sz="1800" u="none" strike="noStrike" dirty="0">
                          <a:effectLst/>
                        </a:rPr>
                        <a:t>NICU</a:t>
                      </a:r>
                      <a:endParaRPr lang="en-US" sz="1800" b="1" i="0" u="none" strike="noStrike" dirty="0">
                        <a:solidFill>
                          <a:srgbClr val="000000"/>
                        </a:solidFill>
                        <a:effectLst/>
                        <a:latin typeface="B Nazanin"/>
                      </a:endParaRPr>
                    </a:p>
                  </a:txBody>
                  <a:tcPr marL="9525" marR="9525" marT="9525" marB="0" anchor="b"/>
                </a:tc>
              </a:tr>
              <a:tr h="569378">
                <a:tc>
                  <a:txBody>
                    <a:bodyPr/>
                    <a:lstStyle/>
                    <a:p>
                      <a:pPr algn="ctr" rtl="1" fontAlgn="ctr"/>
                      <a:r>
                        <a:rPr lang="fa-IR" sz="1600" u="none" strike="noStrike">
                          <a:effectLst/>
                        </a:rPr>
                        <a:t>مدیریت خدمات پرستاری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ج-1-3</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a:effectLst/>
                        </a:rPr>
                        <a:t>7</a:t>
                      </a:r>
                      <a:endParaRPr lang="fa-IR" sz="1600" b="1" i="0" u="none" strike="noStrike">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حصول اطمینان از مهارت پرستارهای جدیدالورود به بخش </a:t>
                      </a:r>
                      <a:r>
                        <a:rPr lang="en-US" sz="1800" u="none" strike="noStrike" dirty="0">
                          <a:effectLst/>
                        </a:rPr>
                        <a:t>PICU</a:t>
                      </a:r>
                      <a:endParaRPr lang="en-US" sz="1800" b="1" i="0" u="none" strike="noStrike" dirty="0">
                        <a:solidFill>
                          <a:srgbClr val="000000"/>
                        </a:solidFill>
                        <a:effectLst/>
                        <a:latin typeface="B Nazanin"/>
                      </a:endParaRPr>
                    </a:p>
                  </a:txBody>
                  <a:tcPr marL="9525" marR="9525" marT="9525" marB="0" anchor="b"/>
                </a:tc>
              </a:tr>
              <a:tr h="589711">
                <a:tc>
                  <a:txBody>
                    <a:bodyPr/>
                    <a:lstStyle/>
                    <a:p>
                      <a:pPr algn="ctr" rtl="1" fontAlgn="ctr"/>
                      <a:r>
                        <a:rPr lang="fa-IR" sz="1600" u="none" strike="noStrike">
                          <a:effectLst/>
                        </a:rPr>
                        <a:t>مدیریت خدمات پرستاری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ج-1-3</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a:effectLst/>
                        </a:rPr>
                        <a:t>8</a:t>
                      </a:r>
                      <a:endParaRPr lang="fa-IR" sz="1600" b="1" i="0" u="none" strike="noStrike">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حصول اطمینان از مهارت پرستارهای جدیدالورود به بخش </a:t>
                      </a:r>
                      <a:r>
                        <a:rPr lang="en-US" sz="1800" u="none" strike="noStrike" dirty="0">
                          <a:effectLst/>
                        </a:rPr>
                        <a:t>BICU</a:t>
                      </a:r>
                      <a:endParaRPr lang="en-US" sz="1800" b="1" i="0" u="none" strike="noStrike" dirty="0">
                        <a:solidFill>
                          <a:srgbClr val="000000"/>
                        </a:solidFill>
                        <a:effectLst/>
                        <a:latin typeface="B Nazanin"/>
                      </a:endParaRPr>
                    </a:p>
                  </a:txBody>
                  <a:tcPr marL="9525" marR="9525" marT="9525" marB="0" anchor="b"/>
                </a:tc>
              </a:tr>
              <a:tr h="569378">
                <a:tc>
                  <a:txBody>
                    <a:bodyPr/>
                    <a:lstStyle/>
                    <a:p>
                      <a:pPr algn="ctr" rtl="1" fontAlgn="ctr"/>
                      <a:r>
                        <a:rPr lang="fa-IR" sz="1600" u="none" strike="noStrike">
                          <a:effectLst/>
                        </a:rPr>
                        <a:t>مدیریت دارویی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د-1-1</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a:effectLst/>
                        </a:rPr>
                        <a:t>4</a:t>
                      </a:r>
                      <a:endParaRPr lang="fa-IR" sz="1600" b="1" i="0" u="none" strike="noStrike">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در دسترس بودن لیست داروهای حیاتی</a:t>
                      </a:r>
                      <a:endParaRPr lang="fa-IR" sz="1800" b="1" i="0" u="none" strike="noStrike" dirty="0">
                        <a:solidFill>
                          <a:srgbClr val="000000"/>
                        </a:solidFill>
                        <a:effectLst/>
                        <a:latin typeface="B Nazanin"/>
                      </a:endParaRPr>
                    </a:p>
                  </a:txBody>
                  <a:tcPr marL="9525" marR="9525" marT="9525" marB="0" anchor="b"/>
                </a:tc>
              </a:tr>
              <a:tr h="589711">
                <a:tc>
                  <a:txBody>
                    <a:bodyPr/>
                    <a:lstStyle/>
                    <a:p>
                      <a:pPr algn="ctr" rtl="1" fontAlgn="ctr"/>
                      <a:r>
                        <a:rPr lang="fa-IR" sz="1600" u="none" strike="noStrike">
                          <a:effectLst/>
                        </a:rPr>
                        <a:t>مدیریت دارویی</a:t>
                      </a:r>
                      <a:endParaRPr lang="fa-IR" sz="1600" b="1" i="0" u="none" strike="noStrike">
                        <a:solidFill>
                          <a:srgbClr val="000000"/>
                        </a:solidFill>
                        <a:effectLst/>
                        <a:latin typeface="B Nazanin"/>
                      </a:endParaRPr>
                    </a:p>
                  </a:txBody>
                  <a:tcPr marL="9525" marR="9525" marT="9525" marB="0" anchor="ctr"/>
                </a:tc>
                <a:tc>
                  <a:txBody>
                    <a:bodyPr/>
                    <a:lstStyle/>
                    <a:p>
                      <a:pPr algn="ctr" rtl="1" fontAlgn="ctr"/>
                      <a:r>
                        <a:rPr lang="fa-IR" sz="1600" u="none" strike="noStrike">
                          <a:effectLst/>
                        </a:rPr>
                        <a:t>د-1-1</a:t>
                      </a:r>
                      <a:endParaRPr lang="fa-IR" sz="1600" b="1" i="0" u="none" strike="noStrike">
                        <a:solidFill>
                          <a:srgbClr val="000000"/>
                        </a:solidFill>
                        <a:effectLst/>
                        <a:latin typeface="B Nazanin"/>
                      </a:endParaRPr>
                    </a:p>
                  </a:txBody>
                  <a:tcPr marL="9525" marR="9525" marT="9525" marB="0" anchor="ctr"/>
                </a:tc>
                <a:tc>
                  <a:txBody>
                    <a:bodyPr/>
                    <a:lstStyle/>
                    <a:p>
                      <a:pPr algn="ctr" rtl="0" fontAlgn="ctr"/>
                      <a:r>
                        <a:rPr lang="fa-IR" sz="1600" u="none" strike="noStrike">
                          <a:effectLst/>
                        </a:rPr>
                        <a:t>6</a:t>
                      </a:r>
                      <a:endParaRPr lang="fa-IR" sz="1600" b="1" i="0" u="none" strike="noStrike">
                        <a:solidFill>
                          <a:srgbClr val="000000"/>
                        </a:solidFill>
                        <a:effectLst/>
                        <a:latin typeface="B Nazanin"/>
                      </a:endParaRPr>
                    </a:p>
                  </a:txBody>
                  <a:tcPr marL="9525" marR="9525" marT="9525" marB="0" anchor="ctr"/>
                </a:tc>
                <a:tc>
                  <a:txBody>
                    <a:bodyPr/>
                    <a:lstStyle/>
                    <a:p>
                      <a:pPr algn="r" rtl="1" fontAlgn="b"/>
                      <a:r>
                        <a:rPr lang="fa-IR" sz="1800" u="none" strike="noStrike" dirty="0">
                          <a:effectLst/>
                        </a:rPr>
                        <a:t>تأمین شبانه روزی ملزومات و تجهیزات پزشکی مصرفی بیماران بستری و سرپایی</a:t>
                      </a:r>
                      <a:endParaRPr lang="fa-IR" sz="1800" b="1" i="0" u="none" strike="noStrike" dirty="0">
                        <a:solidFill>
                          <a:srgbClr val="000000"/>
                        </a:solidFill>
                        <a:effectLst/>
                        <a:latin typeface="B Nazanin"/>
                      </a:endParaRPr>
                    </a:p>
                  </a:txBody>
                  <a:tcPr marL="9525" marR="9525" marT="9525" marB="0" anchor="b"/>
                </a:tc>
              </a:tr>
            </a:tbl>
          </a:graphicData>
        </a:graphic>
      </p:graphicFrame>
    </p:spTree>
    <p:extLst>
      <p:ext uri="{BB962C8B-B14F-4D97-AF65-F5344CB8AC3E}">
        <p14:creationId xmlns:p14="http://schemas.microsoft.com/office/powerpoint/2010/main" val="20333021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استانداردهای الزامی</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24369647"/>
              </p:ext>
            </p:extLst>
          </p:nvPr>
        </p:nvGraphicFramePr>
        <p:xfrm>
          <a:off x="840658" y="1725558"/>
          <a:ext cx="10545097" cy="4572000"/>
        </p:xfrm>
        <a:graphic>
          <a:graphicData uri="http://schemas.openxmlformats.org/drawingml/2006/table">
            <a:tbl>
              <a:tblPr rtl="1">
                <a:tableStyleId>{3C2FFA5D-87B4-456A-9821-1D502468CF0F}</a:tableStyleId>
              </a:tblPr>
              <a:tblGrid>
                <a:gridCol w="1521273"/>
                <a:gridCol w="910369"/>
                <a:gridCol w="527055"/>
                <a:gridCol w="7586400"/>
              </a:tblGrid>
              <a:tr h="502024">
                <a:tc>
                  <a:txBody>
                    <a:bodyPr/>
                    <a:lstStyle/>
                    <a:p>
                      <a:pPr algn="ctr" rtl="1" fontAlgn="ctr"/>
                      <a:r>
                        <a:rPr lang="fa-IR" sz="1600" u="none" strike="noStrike" dirty="0">
                          <a:effectLst/>
                        </a:rPr>
                        <a:t>مدیریت بهداشت محیط</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ه-1-8</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a:effectLst/>
                        </a:rPr>
                        <a:t>جلوگیری از انتقال عفونت از طریق غذا</a:t>
                      </a:r>
                      <a:endParaRPr lang="fa-IR" sz="1800" b="1" i="0" u="none" strike="noStrike">
                        <a:solidFill>
                          <a:srgbClr val="000000"/>
                        </a:solidFill>
                        <a:effectLst/>
                        <a:latin typeface="B Nazanin"/>
                        <a:cs typeface="B Titr" panose="00000700000000000000" pitchFamily="2" charset="-78"/>
                      </a:endParaRPr>
                    </a:p>
                  </a:txBody>
                  <a:tcPr marL="9525" marR="9525" marT="9525" marB="0" anchor="b"/>
                </a:tc>
              </a:tr>
              <a:tr h="502024">
                <a:tc>
                  <a:txBody>
                    <a:bodyPr/>
                    <a:lstStyle/>
                    <a:p>
                      <a:pPr algn="ctr" rtl="1" fontAlgn="ctr"/>
                      <a:r>
                        <a:rPr lang="fa-IR" sz="1600" u="none" strike="noStrike" dirty="0">
                          <a:effectLst/>
                        </a:rPr>
                        <a:t>مدیریت بهداشت محیط</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ه-1-12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a:effectLst/>
                        </a:rPr>
                        <a:t>عدم تداخل مسیرهای ورود و خروج به اتاق عمل</a:t>
                      </a:r>
                      <a:endParaRPr lang="fa-IR" sz="1800" b="1" i="0" u="none" strike="noStrike">
                        <a:solidFill>
                          <a:srgbClr val="000000"/>
                        </a:solidFill>
                        <a:effectLst/>
                        <a:latin typeface="B Nazanin"/>
                        <a:cs typeface="B Titr" panose="00000700000000000000" pitchFamily="2" charset="-78"/>
                      </a:endParaRPr>
                    </a:p>
                  </a:txBody>
                  <a:tcPr marL="9525" marR="9525" marT="9525" marB="0" anchor="b"/>
                </a:tc>
              </a:tr>
              <a:tr h="502024">
                <a:tc>
                  <a:txBody>
                    <a:bodyPr/>
                    <a:lstStyle/>
                    <a:p>
                      <a:pPr algn="ctr" rtl="1" fontAlgn="ctr"/>
                      <a:r>
                        <a:rPr lang="fa-IR" sz="1600" u="none" strike="noStrike">
                          <a:effectLst/>
                        </a:rPr>
                        <a:t>مدیریت بهداشت محیط</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ه-1-12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وجود امکانات انتقال تجهیزات و لوازم اتاق عمل به صورت جداگانه برای وسایل استریل و غیر استریل</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502024">
                <a:tc>
                  <a:txBody>
                    <a:bodyPr/>
                    <a:lstStyle/>
                    <a:p>
                      <a:pPr algn="ctr" rtl="1" fontAlgn="ctr"/>
                      <a:r>
                        <a:rPr lang="fa-IR" sz="1600" u="none" strike="noStrike">
                          <a:effectLst/>
                        </a:rPr>
                        <a:t>مدیریت بهداشت محیط</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ه-1-12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4</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عدم تداخل مسیرهای کثیف و تمیز در بخش های اتاق عمل و </a:t>
                      </a:r>
                      <a:r>
                        <a:rPr lang="en-US" sz="1800" u="none" strike="noStrike" dirty="0">
                          <a:effectLst/>
                        </a:rPr>
                        <a:t>CSR</a:t>
                      </a:r>
                      <a:endParaRPr lang="en-US" sz="1800" b="1" i="0" u="none" strike="noStrike" dirty="0">
                        <a:solidFill>
                          <a:srgbClr val="000000"/>
                        </a:solidFill>
                        <a:effectLst/>
                        <a:latin typeface="B Nazanin"/>
                        <a:cs typeface="B Titr" panose="00000700000000000000" pitchFamily="2" charset="-78"/>
                      </a:endParaRPr>
                    </a:p>
                  </a:txBody>
                  <a:tcPr marL="9525" marR="9525" marT="9525" marB="0" anchor="b"/>
                </a:tc>
              </a:tr>
              <a:tr h="519952">
                <a:tc>
                  <a:txBody>
                    <a:bodyPr/>
                    <a:lstStyle/>
                    <a:p>
                      <a:pPr algn="ctr" rtl="1" fontAlgn="ctr"/>
                      <a:r>
                        <a:rPr lang="fa-IR" sz="1600" u="none" strike="noStrike">
                          <a:effectLst/>
                        </a:rPr>
                        <a:t>مدیریت بهداشت محیط</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ه-1-14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مدیریت فاضلاب بیمارستان بر اساس تفاهم نامه وزارت نیرو و وزارت بهداشت</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502024">
                <a:tc>
                  <a:txBody>
                    <a:bodyPr/>
                    <a:lstStyle/>
                    <a:p>
                      <a:pPr algn="ctr" rtl="1" fontAlgn="ctr"/>
                      <a:r>
                        <a:rPr lang="fa-IR" sz="1600" u="none" strike="noStrike">
                          <a:effectLst/>
                        </a:rPr>
                        <a:t>مدیریت رختشورخانه</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ه-4=2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مجزا بودن ترالی حمل البسه تمیز و کثیف</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502024">
                <a:tc>
                  <a:txBody>
                    <a:bodyPr/>
                    <a:lstStyle/>
                    <a:p>
                      <a:pPr algn="ctr" rtl="1" fontAlgn="ctr"/>
                      <a:r>
                        <a:rPr lang="fa-IR" sz="1600" u="none" strike="noStrike">
                          <a:effectLst/>
                        </a:rPr>
                        <a:t>مدیریت رختشورخانه</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ه-4-7</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شرایط بهداشتی و عدم تداخل لنژ کثیف و تمیز</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519952">
                <a:tc>
                  <a:txBody>
                    <a:bodyPr/>
                    <a:lstStyle/>
                    <a:p>
                      <a:pPr algn="ctr" rtl="1" fontAlgn="ctr"/>
                      <a:r>
                        <a:rPr lang="fa-IR" sz="1600" u="none" strike="noStrike">
                          <a:effectLst/>
                        </a:rPr>
                        <a:t>مدیریت رختشورخانه</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ه-4-8</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5</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تطابق تهویه رختشورخانه بر اساس مقررات مندرج در آیین نامه بهره برداری بیمارستان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519952">
                <a:tc>
                  <a:txBody>
                    <a:bodyPr/>
                    <a:lstStyle/>
                    <a:p>
                      <a:pPr algn="ctr" rtl="1" fontAlgn="ctr"/>
                      <a:r>
                        <a:rPr lang="fa-IR" sz="1600" u="none" strike="noStrike">
                          <a:effectLst/>
                        </a:rPr>
                        <a:t>کنترل عفونت</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ه-6-3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بررسی نتایج مواجهه شغلی و اقدامات اصلاحی/بهبود کیفیت توسط کمیته کنترل عفونت</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bl>
          </a:graphicData>
        </a:graphic>
      </p:graphicFrame>
    </p:spTree>
    <p:extLst>
      <p:ext uri="{BB962C8B-B14F-4D97-AF65-F5344CB8AC3E}">
        <p14:creationId xmlns:p14="http://schemas.microsoft.com/office/powerpoint/2010/main" val="11404532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استانداردهای الزامی</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33241441"/>
              </p:ext>
            </p:extLst>
          </p:nvPr>
        </p:nvGraphicFramePr>
        <p:xfrm>
          <a:off x="825911" y="1578077"/>
          <a:ext cx="10441858" cy="4601496"/>
        </p:xfrm>
        <a:graphic>
          <a:graphicData uri="http://schemas.openxmlformats.org/drawingml/2006/table">
            <a:tbl>
              <a:tblPr rtl="1">
                <a:tableStyleId>{3C2FFA5D-87B4-456A-9821-1D502468CF0F}</a:tableStyleId>
              </a:tblPr>
              <a:tblGrid>
                <a:gridCol w="1506379"/>
                <a:gridCol w="901456"/>
                <a:gridCol w="521895"/>
                <a:gridCol w="7512128"/>
              </a:tblGrid>
              <a:tr h="663898">
                <a:tc>
                  <a:txBody>
                    <a:bodyPr/>
                    <a:lstStyle/>
                    <a:p>
                      <a:pPr algn="ctr" rtl="1" fontAlgn="ctr"/>
                      <a:r>
                        <a:rPr lang="fa-IR" sz="1600" u="none" strike="noStrike" dirty="0">
                          <a:effectLst/>
                        </a:rPr>
                        <a:t>مدیریت آزمایشگاه</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و-1-6</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a:effectLst/>
                        </a:rPr>
                        <a:t>اعلام اضطراری نتایج آزمایشات به بخش ها قبل از کنترل مجدد نتایج بحرانی</a:t>
                      </a:r>
                      <a:endParaRPr lang="fa-IR" sz="1800" b="1" i="0" u="none" strike="noStrike">
                        <a:solidFill>
                          <a:srgbClr val="000000"/>
                        </a:solidFill>
                        <a:effectLst/>
                        <a:latin typeface="B Nazanin"/>
                        <a:cs typeface="B Titr" panose="00000700000000000000" pitchFamily="2" charset="-78"/>
                      </a:endParaRPr>
                    </a:p>
                  </a:txBody>
                  <a:tcPr marL="9525" marR="9525" marT="9525" marB="0" anchor="b"/>
                </a:tc>
              </a:tr>
              <a:tr h="663898">
                <a:tc>
                  <a:txBody>
                    <a:bodyPr/>
                    <a:lstStyle/>
                    <a:p>
                      <a:pPr algn="ctr" rtl="1" fontAlgn="ctr"/>
                      <a:r>
                        <a:rPr lang="fa-IR" sz="1600" u="none" strike="noStrike">
                          <a:effectLst/>
                        </a:rPr>
                        <a:t>مدیریت تصویربرداری</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dirty="0">
                          <a:effectLst/>
                        </a:rPr>
                        <a:t>و-2-2</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3</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فعال بودن چراغ های اضطراری در بالای درب ورودی اتاق های تصویربرداری</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641003">
                <a:tc>
                  <a:txBody>
                    <a:bodyPr/>
                    <a:lstStyle/>
                    <a:p>
                      <a:pPr algn="ctr" rtl="1" fontAlgn="ctr"/>
                      <a:r>
                        <a:rPr lang="fa-IR" sz="1600" u="none" strike="noStrike">
                          <a:effectLst/>
                        </a:rPr>
                        <a:t>طب انتقال خون</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و-4-2</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dirty="0">
                          <a:effectLst/>
                        </a:rPr>
                        <a:t>1</a:t>
                      </a:r>
                      <a:endParaRPr lang="fa-IR" sz="1600" b="1" i="0" u="none" strike="noStrike" dirty="0">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رعایت زنجیره سرد و ایمن در حمل و نقل خون و فرآورده های آن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641003">
                <a:tc>
                  <a:txBody>
                    <a:bodyPr/>
                    <a:lstStyle/>
                    <a:p>
                      <a:pPr algn="ctr" rtl="1" fontAlgn="ctr"/>
                      <a:r>
                        <a:rPr lang="fa-IR" sz="1600" u="none" strike="noStrike">
                          <a:effectLst/>
                        </a:rPr>
                        <a:t>طب انتقال خون</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و-4-4</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ذخیره پلاکت در دمای 24-20 درجه سانتیگراد با استفاده از روتاتور</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663898">
                <a:tc>
                  <a:txBody>
                    <a:bodyPr/>
                    <a:lstStyle/>
                    <a:p>
                      <a:pPr algn="ctr" rtl="1" fontAlgn="ctr"/>
                      <a:r>
                        <a:rPr lang="fa-IR" sz="1600" u="none" strike="noStrike">
                          <a:effectLst/>
                        </a:rPr>
                        <a:t>طب انتقال خون</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و-4-7</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3</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بررسی علل ریشه ای عوارض انتقال خون در کمیته طب انتقال خون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663898">
                <a:tc>
                  <a:txBody>
                    <a:bodyPr/>
                    <a:lstStyle/>
                    <a:p>
                      <a:pPr algn="ctr" rtl="1" fontAlgn="ctr"/>
                      <a:r>
                        <a:rPr lang="fa-IR" sz="1600" u="none" strike="noStrike">
                          <a:effectLst/>
                        </a:rPr>
                        <a:t>مدیریت اطلاعات سلامت</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ز-1-8</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ثبت اطلاعات شناسنامه ای و بخش های بیمارستانی در سامانه " آواب"</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r h="663898">
                <a:tc>
                  <a:txBody>
                    <a:bodyPr/>
                    <a:lstStyle/>
                    <a:p>
                      <a:pPr algn="ctr" rtl="1" fontAlgn="ctr"/>
                      <a:r>
                        <a:rPr lang="fa-IR" sz="1600" u="none" strike="noStrike">
                          <a:effectLst/>
                        </a:rPr>
                        <a:t>رعایت حقوق گیرنده خدمت</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1" fontAlgn="ctr"/>
                      <a:r>
                        <a:rPr lang="fa-IR" sz="1600" u="none" strike="noStrike">
                          <a:effectLst/>
                        </a:rPr>
                        <a:t>ح-1-1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ctr" rtl="0" fontAlgn="ctr"/>
                      <a:r>
                        <a:rPr lang="fa-IR" sz="1600" u="none" strike="noStrike">
                          <a:effectLst/>
                        </a:rPr>
                        <a:t>1</a:t>
                      </a:r>
                      <a:endParaRPr lang="fa-IR" sz="1600" b="1" i="0" u="none" strike="noStrike">
                        <a:solidFill>
                          <a:srgbClr val="000000"/>
                        </a:solidFill>
                        <a:effectLst/>
                        <a:latin typeface="B Nazanin"/>
                        <a:cs typeface="B Titr" panose="00000700000000000000" pitchFamily="2" charset="-78"/>
                      </a:endParaRPr>
                    </a:p>
                  </a:txBody>
                  <a:tcPr marL="9525" marR="9525" marT="9525" marB="0" anchor="ctr"/>
                </a:tc>
                <a:tc>
                  <a:txBody>
                    <a:bodyPr/>
                    <a:lstStyle/>
                    <a:p>
                      <a:pPr algn="r" rtl="1" fontAlgn="b"/>
                      <a:r>
                        <a:rPr lang="fa-IR" sz="1800" u="none" strike="noStrike" dirty="0">
                          <a:effectLst/>
                        </a:rPr>
                        <a:t>نصب منشور حقوق بیمار در مکان های در معرض دید مراجعه کنندگان</a:t>
                      </a:r>
                      <a:endParaRPr lang="fa-IR" sz="1800" b="1" i="0" u="none" strike="noStrike" dirty="0">
                        <a:solidFill>
                          <a:srgbClr val="000000"/>
                        </a:solidFill>
                        <a:effectLst/>
                        <a:latin typeface="B Nazanin"/>
                        <a:cs typeface="B Titr" panose="00000700000000000000" pitchFamily="2" charset="-78"/>
                      </a:endParaRPr>
                    </a:p>
                  </a:txBody>
                  <a:tcPr marL="9525" marR="9525" marT="9525" marB="0" anchor="b"/>
                </a:tc>
              </a:tr>
            </a:tbl>
          </a:graphicData>
        </a:graphic>
      </p:graphicFrame>
    </p:spTree>
    <p:extLst>
      <p:ext uri="{BB962C8B-B14F-4D97-AF65-F5344CB8AC3E}">
        <p14:creationId xmlns:p14="http://schemas.microsoft.com/office/powerpoint/2010/main" val="2649161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توصیه هایی برای ارزیابی بهتر:</a:t>
            </a:r>
            <a:endParaRPr lang="fa-IR" dirty="0"/>
          </a:p>
        </p:txBody>
      </p:sp>
      <p:sp>
        <p:nvSpPr>
          <p:cNvPr id="3" name="Content Placeholder 2"/>
          <p:cNvSpPr>
            <a:spLocks noGrp="1"/>
          </p:cNvSpPr>
          <p:nvPr>
            <p:ph idx="1"/>
          </p:nvPr>
        </p:nvSpPr>
        <p:spPr/>
        <p:txBody>
          <a:bodyPr/>
          <a:lstStyle/>
          <a:p>
            <a:pPr marL="0" indent="0" algn="r" rtl="1">
              <a:buNone/>
            </a:pPr>
            <a:r>
              <a:rPr lang="fa-IR" b="1" dirty="0" smtClean="0"/>
              <a:t>توصیه:</a:t>
            </a:r>
          </a:p>
          <a:p>
            <a:pPr marL="0" indent="0" algn="r" rtl="1">
              <a:buNone/>
            </a:pPr>
            <a:r>
              <a:rPr lang="fa-IR" dirty="0" smtClean="0"/>
              <a:t>1- کسب آمادگی برای خودارزیابی و ارزیابی نهایی</a:t>
            </a:r>
          </a:p>
          <a:p>
            <a:pPr marL="0" indent="0" algn="r" rtl="1">
              <a:buNone/>
            </a:pPr>
            <a:r>
              <a:rPr lang="fa-IR" dirty="0" smtClean="0"/>
              <a:t>قبل از ارزیابی</a:t>
            </a:r>
          </a:p>
          <a:p>
            <a:pPr marL="0" indent="0" algn="r" rtl="1">
              <a:buNone/>
            </a:pPr>
            <a:r>
              <a:rPr lang="fa-IR" dirty="0" smtClean="0"/>
              <a:t>حین ارزیابی</a:t>
            </a:r>
          </a:p>
          <a:p>
            <a:pPr marL="0" indent="0" algn="r" rtl="1">
              <a:buNone/>
            </a:pPr>
            <a:r>
              <a:rPr lang="fa-IR" dirty="0" smtClean="0"/>
              <a:t>بعد ازارزیابی</a:t>
            </a:r>
          </a:p>
          <a:p>
            <a:pPr marL="0" indent="0" algn="r" rtl="1">
              <a:buNone/>
            </a:pPr>
            <a:r>
              <a:rPr lang="fa-IR" dirty="0" smtClean="0"/>
              <a:t>2- ورود اطلاعات واقعی درسامانه  جهت خودارزیابی رسمی </a:t>
            </a:r>
          </a:p>
          <a:p>
            <a:pPr marL="0" indent="0" algn="r" rtl="1">
              <a:buNone/>
            </a:pPr>
            <a:r>
              <a:rPr lang="fa-IR" dirty="0" smtClean="0"/>
              <a:t>3- توجه ویژه به سنجه های الزامی و تحقق آنها در فرصت باقیمانده</a:t>
            </a:r>
          </a:p>
          <a:p>
            <a:pPr marL="0" indent="0" algn="r" rtl="1">
              <a:buNone/>
            </a:pPr>
            <a:r>
              <a:rPr lang="fa-IR" dirty="0" smtClean="0"/>
              <a:t>4- بررسی سنجه های غیر قابل ارزیابی و آماده سازی جهت ارسال</a:t>
            </a:r>
          </a:p>
        </p:txBody>
      </p:sp>
    </p:spTree>
    <p:extLst>
      <p:ext uri="{BB962C8B-B14F-4D97-AF65-F5344CB8AC3E}">
        <p14:creationId xmlns:p14="http://schemas.microsoft.com/office/powerpoint/2010/main" val="21179757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8488"/>
          </a:xfrm>
        </p:spPr>
        <p:txBody>
          <a:bodyPr/>
          <a:lstStyle/>
          <a:p>
            <a:pPr algn="ctr" rtl="1"/>
            <a:r>
              <a:rPr lang="fa-IR" sz="2000" dirty="0" smtClean="0">
                <a:cs typeface="B Titr" panose="00000700000000000000" pitchFamily="2" charset="-78"/>
              </a:rPr>
              <a:t>5-</a:t>
            </a:r>
            <a:r>
              <a:rPr lang="fa-IR" sz="1600" dirty="0" smtClean="0">
                <a:cs typeface="B Titr" panose="00000700000000000000" pitchFamily="2" charset="-78"/>
              </a:rPr>
              <a:t>عضویت </a:t>
            </a:r>
            <a:r>
              <a:rPr lang="fa-IR" sz="1600" dirty="0">
                <a:cs typeface="B Titr" panose="00000700000000000000" pitchFamily="2" charset="-78"/>
              </a:rPr>
              <a:t>همه دست اندرکاران اعتباربخشی درکانال ملی اعتباربخشی بیمارستانها واستفاده از آموزشهای و توصیه های آن به </a:t>
            </a:r>
            <a:r>
              <a:rPr lang="fa-IR" sz="1600" dirty="0" smtClean="0">
                <a:cs typeface="B Titr" panose="00000700000000000000" pitchFamily="2" charset="-78"/>
              </a:rPr>
              <a:t>آدرس:</a:t>
            </a:r>
            <a:r>
              <a:rPr lang="en-US" sz="2800" dirty="0">
                <a:cs typeface="B Titr" panose="00000700000000000000" pitchFamily="2" charset="-78"/>
              </a:rPr>
              <a:t>https://</a:t>
            </a:r>
            <a:r>
              <a:rPr lang="en-US" sz="2400" dirty="0">
                <a:cs typeface="B Titr" panose="00000700000000000000" pitchFamily="2" charset="-78"/>
              </a:rPr>
              <a:t>telegram.me/IranNationalAccreditat</a:t>
            </a:r>
            <a:r>
              <a:rPr lang="en-US" sz="2000" dirty="0"/>
              <a:t>ion</a:t>
            </a:r>
            <a:endParaRPr lang="fa-IR" sz="24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8710" y="1283111"/>
            <a:ext cx="11823290" cy="4893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73912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lgn="ctr" rtl="1"/>
            <a:r>
              <a:rPr lang="fa-IR" sz="2000" dirty="0" smtClean="0">
                <a:cs typeface="B Titr" panose="00000700000000000000" pitchFamily="2" charset="-78"/>
              </a:rPr>
              <a:t>6- استخراج </a:t>
            </a:r>
            <a:r>
              <a:rPr lang="fa-IR" sz="2000" dirty="0">
                <a:cs typeface="B Titr" panose="00000700000000000000" pitchFamily="2" charset="-78"/>
              </a:rPr>
              <a:t>آخرین دستورالعملهای موجود در سنجه های اعتباربخشی به آدرس:</a:t>
            </a:r>
            <a:br>
              <a:rPr lang="fa-IR" sz="2000" dirty="0">
                <a:cs typeface="B Titr" panose="00000700000000000000" pitchFamily="2" charset="-78"/>
              </a:rPr>
            </a:br>
            <a:r>
              <a:rPr lang="en-US" sz="2000" dirty="0">
                <a:cs typeface="B Titr" panose="00000700000000000000" pitchFamily="2" charset="-78"/>
              </a:rPr>
              <a:t>http://accreditation.behdasht.gov.ir/publicpages/</a:t>
            </a:r>
            <a:r>
              <a:rPr lang="fa-IR" dirty="0"/>
              <a:t/>
            </a:r>
            <a:br>
              <a:rPr lang="fa-IR" dirty="0"/>
            </a:br>
            <a:endParaRPr lang="fa-IR" dirty="0"/>
          </a:p>
        </p:txBody>
      </p:sp>
      <p:pic>
        <p:nvPicPr>
          <p:cNvPr id="2050" name="Picture 2" descr="C:\Users\mfotuhi\Desktop\دستورالعملها.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7418" y="1253613"/>
            <a:ext cx="10987549" cy="492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1426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30045" y="5220929"/>
            <a:ext cx="10515600" cy="1465314"/>
          </a:xfrm>
        </p:spPr>
        <p:txBody>
          <a:bodyPr/>
          <a:lstStyle/>
          <a:p>
            <a:pPr algn="ctr"/>
            <a:r>
              <a:rPr lang="fa-IR" sz="6600" dirty="0" smtClean="0"/>
              <a:t>با سپاس از توجه شما</a:t>
            </a:r>
            <a:endParaRPr lang="fa-IR" sz="6600" dirty="0"/>
          </a:p>
        </p:txBody>
      </p:sp>
      <p:sp>
        <p:nvSpPr>
          <p:cNvPr id="5" name="Text Placeholder 4"/>
          <p:cNvSpPr>
            <a:spLocks noGrp="1"/>
          </p:cNvSpPr>
          <p:nvPr>
            <p:ph type="body" idx="1"/>
          </p:nvPr>
        </p:nvSpPr>
        <p:spPr/>
        <p:txBody>
          <a:bodyPr/>
          <a:lstStyle/>
          <a:p>
            <a:endParaRPr lang="fa-IR" dirty="0"/>
          </a:p>
        </p:txBody>
      </p:sp>
      <p:pic>
        <p:nvPicPr>
          <p:cNvPr id="1026" name="Picture 2" descr="C:\Users\mfotuhi\Desktop\veshnave%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670" y="206477"/>
            <a:ext cx="10692581" cy="5206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2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155183" y="236538"/>
            <a:ext cx="5660571" cy="609600"/>
          </a:xfrm>
          <a:ln>
            <a:solidFill>
              <a:schemeClr val="tx1"/>
            </a:solidFill>
            <a:miter lim="800000"/>
            <a:headEnd/>
            <a:tailEnd/>
          </a:ln>
        </p:spPr>
        <p:txBody>
          <a:bodyPr/>
          <a:lstStyle/>
          <a:p>
            <a:pPr algn="ctr" rtl="1"/>
            <a:r>
              <a:rPr lang="fa-IR" altLang="en-US" sz="3200" b="1" dirty="0" smtClean="0">
                <a:solidFill>
                  <a:schemeClr val="accent1"/>
                </a:solidFill>
                <a:latin typeface="2  Jadid"/>
                <a:cs typeface="B Titr" panose="00000700000000000000" pitchFamily="2" charset="-78"/>
              </a:rPr>
              <a:t>محورهای  اعتبار بخشی سال 94</a:t>
            </a:r>
            <a:endParaRPr lang="en-GB" altLang="en-US" sz="3200" b="1" dirty="0" smtClean="0">
              <a:solidFill>
                <a:schemeClr val="accent1"/>
              </a:solidFill>
              <a:cs typeface="B Titr" panose="00000700000000000000" pitchFamily="2" charset="-78"/>
            </a:endParaRPr>
          </a:p>
        </p:txBody>
      </p:sp>
      <p:sp>
        <p:nvSpPr>
          <p:cNvPr id="105475" name="Content Placeholder 2"/>
          <p:cNvSpPr>
            <a:spLocks noGrp="1"/>
          </p:cNvSpPr>
          <p:nvPr>
            <p:ph sz="half" idx="1"/>
          </p:nvPr>
        </p:nvSpPr>
        <p:spPr>
          <a:xfrm>
            <a:off x="5105400" y="1371600"/>
            <a:ext cx="2695575" cy="4908620"/>
          </a:xfrm>
        </p:spPr>
        <p:txBody>
          <a:bodyPr/>
          <a:lstStyle/>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13 . بخش تصویربرداری</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14 . آزمایشگاه</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15 . طب انتقال خون</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16 . بخش فیزیوتراپی</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17 . واحد کنترل عفونت</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18 . بخش آنژیوگرافی</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19 . بخش دیالیز</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20 . واحد مدیریت پرستاری</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21 . بخش مدیریت دارويي</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22 . واحد بهبود کیفیت</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23 . واحد </a:t>
            </a:r>
            <a:r>
              <a:rPr lang="fa-IR" altLang="en-US" sz="2000" b="1" dirty="0" err="1" smtClean="0">
                <a:solidFill>
                  <a:srgbClr val="FF0000"/>
                </a:solidFill>
                <a:cs typeface="B Nazanin" panose="00000400000000000000" pitchFamily="2" charset="-78"/>
              </a:rPr>
              <a:t>فناوري</a:t>
            </a:r>
            <a:r>
              <a:rPr lang="fa-IR" altLang="en-US" sz="2000" b="1" dirty="0" smtClean="0">
                <a:solidFill>
                  <a:srgbClr val="FF0000"/>
                </a:solidFill>
                <a:cs typeface="B Nazanin" panose="00000400000000000000" pitchFamily="2" charset="-78"/>
              </a:rPr>
              <a:t> اطلاعات</a:t>
            </a:r>
          </a:p>
          <a:p>
            <a:pPr algn="r" rtl="1">
              <a:buFont typeface="Arial" panose="020B0604020202020204" pitchFamily="34" charset="0"/>
              <a:buNone/>
            </a:pPr>
            <a:r>
              <a:rPr lang="fa-IR" altLang="en-US" sz="2000" b="1" dirty="0" smtClean="0">
                <a:solidFill>
                  <a:srgbClr val="FF0000"/>
                </a:solidFill>
                <a:cs typeface="B Nazanin" panose="00000400000000000000" pitchFamily="2" charset="-78"/>
              </a:rPr>
              <a:t>24 . واحد مدارک پزشکی</a:t>
            </a:r>
          </a:p>
        </p:txBody>
      </p:sp>
      <p:sp>
        <p:nvSpPr>
          <p:cNvPr id="105476" name="Content Placeholder 3"/>
          <p:cNvSpPr>
            <a:spLocks noGrp="1"/>
          </p:cNvSpPr>
          <p:nvPr>
            <p:ph sz="half" idx="2"/>
          </p:nvPr>
        </p:nvSpPr>
        <p:spPr>
          <a:xfrm>
            <a:off x="7677150" y="1219200"/>
            <a:ext cx="2686050" cy="5157788"/>
          </a:xfrm>
        </p:spPr>
        <p:txBody>
          <a:bodyPr/>
          <a:lstStyle/>
          <a:p>
            <a:pPr algn="r" rtl="1">
              <a:buFont typeface="Arial" panose="020B0604020202020204" pitchFamily="34" charset="0"/>
              <a:buNone/>
            </a:pPr>
            <a:r>
              <a:rPr lang="fa-IR" altLang="en-US" sz="2000" b="1" smtClean="0">
                <a:solidFill>
                  <a:srgbClr val="FF0000"/>
                </a:solidFill>
                <a:cs typeface="B Nazanin" panose="00000400000000000000" pitchFamily="2" charset="-78"/>
              </a:rPr>
              <a:t>1. مدیریت و رهبری</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2. حقوق گیرندة خدمت</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3. بخش اورژانس</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4. بخش مراقبتهای ویژه</a:t>
            </a:r>
            <a:endParaRPr lang="en-GB" altLang="en-US" sz="2000" b="1" smtClean="0">
              <a:solidFill>
                <a:srgbClr val="FF0000"/>
              </a:solidFill>
              <a:cs typeface="B Nazanin" panose="00000400000000000000" pitchFamily="2" charset="-78"/>
            </a:endParaRPr>
          </a:p>
          <a:p>
            <a:pPr algn="r" rtl="1">
              <a:buFont typeface="Arial" panose="020B0604020202020204" pitchFamily="34" charset="0"/>
              <a:buNone/>
            </a:pPr>
            <a:r>
              <a:rPr lang="fa-IR" altLang="en-US" sz="2000" b="1" smtClean="0">
                <a:solidFill>
                  <a:srgbClr val="FF0000"/>
                </a:solidFill>
                <a:cs typeface="B Nazanin" panose="00000400000000000000" pitchFamily="2" charset="-78"/>
              </a:rPr>
              <a:t>5. بخش مراقبتهای ویژة قلبی</a:t>
            </a:r>
            <a:endParaRPr lang="en-GB" altLang="en-US" sz="2000" b="1" smtClean="0">
              <a:solidFill>
                <a:srgbClr val="FF0000"/>
              </a:solidFill>
              <a:cs typeface="B Nazanin" panose="00000400000000000000" pitchFamily="2" charset="-78"/>
            </a:endParaRPr>
          </a:p>
          <a:p>
            <a:pPr algn="r" rtl="1">
              <a:buFont typeface="Arial" panose="020B0604020202020204" pitchFamily="34" charset="0"/>
              <a:buNone/>
            </a:pPr>
            <a:r>
              <a:rPr lang="fa-IR" altLang="en-US" sz="2000" b="1" smtClean="0">
                <a:solidFill>
                  <a:srgbClr val="FF0000"/>
                </a:solidFill>
                <a:cs typeface="B Nazanin" panose="00000400000000000000" pitchFamily="2" charset="-78"/>
              </a:rPr>
              <a:t>6. بخش مراقبتهاي ويژة نوزادان</a:t>
            </a:r>
            <a:endParaRPr lang="en-GB" altLang="en-US" sz="2000" b="1" smtClean="0">
              <a:solidFill>
                <a:srgbClr val="FF0000"/>
              </a:solidFill>
              <a:cs typeface="B Nazanin" panose="00000400000000000000" pitchFamily="2" charset="-78"/>
            </a:endParaRPr>
          </a:p>
          <a:p>
            <a:pPr algn="r" rtl="1">
              <a:buFont typeface="Arial" panose="020B0604020202020204" pitchFamily="34" charset="0"/>
              <a:buNone/>
            </a:pPr>
            <a:r>
              <a:rPr lang="fa-IR" altLang="en-US" sz="2000" b="1" smtClean="0">
                <a:solidFill>
                  <a:srgbClr val="FF0000"/>
                </a:solidFill>
                <a:cs typeface="B Nazanin" panose="00000400000000000000" pitchFamily="2" charset="-78"/>
              </a:rPr>
              <a:t>7. بخش جراحی</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8. بیهوشی و اتاق عمل</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9. شیمی درمانی</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10 . بلوک زایمان</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11 . بخش كودكان</a:t>
            </a:r>
          </a:p>
          <a:p>
            <a:pPr algn="r" rtl="1">
              <a:buFont typeface="Arial" panose="020B0604020202020204" pitchFamily="34" charset="0"/>
              <a:buNone/>
            </a:pPr>
            <a:r>
              <a:rPr lang="fa-IR" altLang="en-US" sz="2000" b="1" smtClean="0">
                <a:solidFill>
                  <a:srgbClr val="FF0000"/>
                </a:solidFill>
                <a:cs typeface="B Nazanin" panose="00000400000000000000" pitchFamily="2" charset="-78"/>
              </a:rPr>
              <a:t>12 . بخش روانپزشکی</a:t>
            </a:r>
          </a:p>
        </p:txBody>
      </p:sp>
      <p:sp>
        <p:nvSpPr>
          <p:cNvPr id="5" name="Content Placeholder 2"/>
          <p:cNvSpPr txBox="1">
            <a:spLocks/>
          </p:cNvSpPr>
          <p:nvPr/>
        </p:nvSpPr>
        <p:spPr bwMode="auto">
          <a:xfrm>
            <a:off x="1704975" y="1227138"/>
            <a:ext cx="3276600"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a:lstStyle>
            <a:lvl1pPr marL="438150" indent="-319088">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rtl="1">
              <a:spcAft>
                <a:spcPts val="600"/>
              </a:spcAft>
              <a:buClr>
                <a:schemeClr val="accent1"/>
              </a:buClr>
              <a:buSzPct val="80000"/>
            </a:pPr>
            <a:r>
              <a:rPr lang="fa-IR" altLang="en-US" sz="2000" b="1" dirty="0">
                <a:solidFill>
                  <a:srgbClr val="FF0000"/>
                </a:solidFill>
                <a:cs typeface="B Nazanin" panose="00000400000000000000" pitchFamily="2" charset="-78"/>
              </a:rPr>
              <a:t>25 . واحد مهندسی پزشکی</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26 . واحد مدیریت منابع انسانی</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27 . واحد </a:t>
            </a:r>
            <a:r>
              <a:rPr lang="fa-IR" altLang="en-US" sz="2000" b="1" dirty="0" err="1">
                <a:solidFill>
                  <a:srgbClr val="FF0000"/>
                </a:solidFill>
                <a:cs typeface="B Nazanin" panose="00000400000000000000" pitchFamily="2" charset="-78"/>
              </a:rPr>
              <a:t>مديريت</a:t>
            </a:r>
            <a:r>
              <a:rPr lang="fa-IR" altLang="en-US" sz="2000" b="1" dirty="0">
                <a:solidFill>
                  <a:srgbClr val="FF0000"/>
                </a:solidFill>
                <a:cs typeface="B Nazanin" panose="00000400000000000000" pitchFamily="2" charset="-78"/>
              </a:rPr>
              <a:t> دفع </a:t>
            </a:r>
            <a:r>
              <a:rPr lang="fa-IR" altLang="en-US" sz="2000" b="1" dirty="0" err="1">
                <a:solidFill>
                  <a:srgbClr val="FF0000"/>
                </a:solidFill>
                <a:cs typeface="B Nazanin" panose="00000400000000000000" pitchFamily="2" charset="-78"/>
              </a:rPr>
              <a:t>پسماند</a:t>
            </a:r>
            <a:endParaRPr lang="fa-IR" altLang="en-US" sz="2000" b="1" dirty="0">
              <a:solidFill>
                <a:srgbClr val="FF0000"/>
              </a:solidFill>
              <a:cs typeface="B Nazanin" panose="00000400000000000000" pitchFamily="2" charset="-78"/>
            </a:endParaRP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28 . واحد بهداشت محیط</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29 . واحد بهداشت حرف های</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30 . واحد تدارکات</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31 . ساختمان</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32 . واحد تأسیسات</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33 . آتش نشانی</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34 . واحد </a:t>
            </a:r>
            <a:r>
              <a:rPr lang="fa-IR" altLang="en-US" sz="2000" b="1" dirty="0" err="1">
                <a:solidFill>
                  <a:srgbClr val="FF0000"/>
                </a:solidFill>
                <a:cs typeface="B Nazanin" panose="00000400000000000000" pitchFamily="2" charset="-78"/>
              </a:rPr>
              <a:t>رختشویخانه</a:t>
            </a:r>
            <a:endParaRPr lang="fa-IR" altLang="en-US" sz="2000" b="1" dirty="0">
              <a:solidFill>
                <a:srgbClr val="FF0000"/>
              </a:solidFill>
              <a:cs typeface="B Nazanin" panose="00000400000000000000" pitchFamily="2" charset="-78"/>
            </a:endParaRP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35 . بخش خدمات </a:t>
            </a:r>
            <a:r>
              <a:rPr lang="fa-IR" altLang="en-US" sz="2000" b="1" dirty="0" err="1">
                <a:solidFill>
                  <a:srgbClr val="FF0000"/>
                </a:solidFill>
                <a:cs typeface="B Nazanin" panose="00000400000000000000" pitchFamily="2" charset="-78"/>
              </a:rPr>
              <a:t>استريليزاسيون</a:t>
            </a:r>
            <a:r>
              <a:rPr lang="fa-IR" altLang="en-US" sz="2000" b="1" dirty="0">
                <a:solidFill>
                  <a:srgbClr val="FF0000"/>
                </a:solidFill>
                <a:cs typeface="B Nazanin" panose="00000400000000000000" pitchFamily="2" charset="-78"/>
              </a:rPr>
              <a:t> </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36 . واحد تغذیه</a:t>
            </a:r>
          </a:p>
          <a:p>
            <a:pPr algn="r" rtl="1">
              <a:spcAft>
                <a:spcPts val="600"/>
              </a:spcAft>
              <a:buClr>
                <a:schemeClr val="accent1"/>
              </a:buClr>
              <a:buSzPct val="80000"/>
            </a:pPr>
            <a:r>
              <a:rPr lang="fa-IR" altLang="en-US" sz="2000" b="1" dirty="0">
                <a:solidFill>
                  <a:srgbClr val="FF0000"/>
                </a:solidFill>
                <a:cs typeface="B Nazanin" panose="00000400000000000000" pitchFamily="2" charset="-78"/>
              </a:rPr>
              <a:t>37 . </a:t>
            </a:r>
            <a:r>
              <a:rPr lang="fa-IR" altLang="en-US" sz="2000" b="1" dirty="0" err="1">
                <a:solidFill>
                  <a:srgbClr val="FF0000"/>
                </a:solidFill>
                <a:cs typeface="B Nazanin" panose="00000400000000000000" pitchFamily="2" charset="-78"/>
              </a:rPr>
              <a:t>كميته‌ها</a:t>
            </a:r>
            <a:endParaRPr lang="fa-IR" altLang="en-US" sz="20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30280748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05476">
                                            <p:txEl>
                                              <p:pRg st="0" end="0"/>
                                            </p:txEl>
                                          </p:spTgt>
                                        </p:tgtEl>
                                        <p:attrNameLst>
                                          <p:attrName>style.visibility</p:attrName>
                                        </p:attrNameLst>
                                      </p:cBhvr>
                                      <p:to>
                                        <p:strVal val="visible"/>
                                      </p:to>
                                    </p:set>
                                    <p:animEffect transition="in" filter="fade">
                                      <p:cBhvr>
                                        <p:cTn id="7" dur="1000"/>
                                        <p:tgtEl>
                                          <p:spTgt spid="10547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5476">
                                            <p:txEl>
                                              <p:pRg st="1" end="1"/>
                                            </p:txEl>
                                          </p:spTgt>
                                        </p:tgtEl>
                                        <p:attrNameLst>
                                          <p:attrName>style.visibility</p:attrName>
                                        </p:attrNameLst>
                                      </p:cBhvr>
                                      <p:to>
                                        <p:strVal val="visible"/>
                                      </p:to>
                                    </p:set>
                                    <p:animEffect transition="in" filter="fade">
                                      <p:cBhvr>
                                        <p:cTn id="10" dur="1000"/>
                                        <p:tgtEl>
                                          <p:spTgt spid="10547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5476">
                                            <p:txEl>
                                              <p:pRg st="2" end="2"/>
                                            </p:txEl>
                                          </p:spTgt>
                                        </p:tgtEl>
                                        <p:attrNameLst>
                                          <p:attrName>style.visibility</p:attrName>
                                        </p:attrNameLst>
                                      </p:cBhvr>
                                      <p:to>
                                        <p:strVal val="visible"/>
                                      </p:to>
                                    </p:set>
                                    <p:animEffect transition="in" filter="fade">
                                      <p:cBhvr>
                                        <p:cTn id="13" dur="1000"/>
                                        <p:tgtEl>
                                          <p:spTgt spid="10547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5476">
                                            <p:txEl>
                                              <p:pRg st="3" end="3"/>
                                            </p:txEl>
                                          </p:spTgt>
                                        </p:tgtEl>
                                        <p:attrNameLst>
                                          <p:attrName>style.visibility</p:attrName>
                                        </p:attrNameLst>
                                      </p:cBhvr>
                                      <p:to>
                                        <p:strVal val="visible"/>
                                      </p:to>
                                    </p:set>
                                    <p:animEffect transition="in" filter="fade">
                                      <p:cBhvr>
                                        <p:cTn id="16" dur="1000"/>
                                        <p:tgtEl>
                                          <p:spTgt spid="10547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5476">
                                            <p:txEl>
                                              <p:pRg st="4" end="4"/>
                                            </p:txEl>
                                          </p:spTgt>
                                        </p:tgtEl>
                                        <p:attrNameLst>
                                          <p:attrName>style.visibility</p:attrName>
                                        </p:attrNameLst>
                                      </p:cBhvr>
                                      <p:to>
                                        <p:strVal val="visible"/>
                                      </p:to>
                                    </p:set>
                                    <p:animEffect transition="in" filter="fade">
                                      <p:cBhvr>
                                        <p:cTn id="19" dur="1000"/>
                                        <p:tgtEl>
                                          <p:spTgt spid="105476">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5476">
                                            <p:txEl>
                                              <p:pRg st="5" end="5"/>
                                            </p:txEl>
                                          </p:spTgt>
                                        </p:tgtEl>
                                        <p:attrNameLst>
                                          <p:attrName>style.visibility</p:attrName>
                                        </p:attrNameLst>
                                      </p:cBhvr>
                                      <p:to>
                                        <p:strVal val="visible"/>
                                      </p:to>
                                    </p:set>
                                    <p:animEffect transition="in" filter="fade">
                                      <p:cBhvr>
                                        <p:cTn id="22" dur="1000"/>
                                        <p:tgtEl>
                                          <p:spTgt spid="105476">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05476">
                                            <p:txEl>
                                              <p:pRg st="6" end="6"/>
                                            </p:txEl>
                                          </p:spTgt>
                                        </p:tgtEl>
                                        <p:attrNameLst>
                                          <p:attrName>style.visibility</p:attrName>
                                        </p:attrNameLst>
                                      </p:cBhvr>
                                      <p:to>
                                        <p:strVal val="visible"/>
                                      </p:to>
                                    </p:set>
                                    <p:animEffect transition="in" filter="fade">
                                      <p:cBhvr>
                                        <p:cTn id="25" dur="1000"/>
                                        <p:tgtEl>
                                          <p:spTgt spid="105476">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05476">
                                            <p:txEl>
                                              <p:pRg st="7" end="7"/>
                                            </p:txEl>
                                          </p:spTgt>
                                        </p:tgtEl>
                                        <p:attrNameLst>
                                          <p:attrName>style.visibility</p:attrName>
                                        </p:attrNameLst>
                                      </p:cBhvr>
                                      <p:to>
                                        <p:strVal val="visible"/>
                                      </p:to>
                                    </p:set>
                                    <p:animEffect transition="in" filter="fade">
                                      <p:cBhvr>
                                        <p:cTn id="28" dur="1000"/>
                                        <p:tgtEl>
                                          <p:spTgt spid="105476">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05476">
                                            <p:txEl>
                                              <p:pRg st="8" end="8"/>
                                            </p:txEl>
                                          </p:spTgt>
                                        </p:tgtEl>
                                        <p:attrNameLst>
                                          <p:attrName>style.visibility</p:attrName>
                                        </p:attrNameLst>
                                      </p:cBhvr>
                                      <p:to>
                                        <p:strVal val="visible"/>
                                      </p:to>
                                    </p:set>
                                    <p:animEffect transition="in" filter="fade">
                                      <p:cBhvr>
                                        <p:cTn id="31" dur="1000"/>
                                        <p:tgtEl>
                                          <p:spTgt spid="105476">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05476">
                                            <p:txEl>
                                              <p:pRg st="9" end="9"/>
                                            </p:txEl>
                                          </p:spTgt>
                                        </p:tgtEl>
                                        <p:attrNameLst>
                                          <p:attrName>style.visibility</p:attrName>
                                        </p:attrNameLst>
                                      </p:cBhvr>
                                      <p:to>
                                        <p:strVal val="visible"/>
                                      </p:to>
                                    </p:set>
                                    <p:animEffect transition="in" filter="fade">
                                      <p:cBhvr>
                                        <p:cTn id="34" dur="1000"/>
                                        <p:tgtEl>
                                          <p:spTgt spid="105476">
                                            <p:txEl>
                                              <p:pRg st="9" end="9"/>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05476">
                                            <p:txEl>
                                              <p:pRg st="10" end="10"/>
                                            </p:txEl>
                                          </p:spTgt>
                                        </p:tgtEl>
                                        <p:attrNameLst>
                                          <p:attrName>style.visibility</p:attrName>
                                        </p:attrNameLst>
                                      </p:cBhvr>
                                      <p:to>
                                        <p:strVal val="visible"/>
                                      </p:to>
                                    </p:set>
                                    <p:animEffect transition="in" filter="fade">
                                      <p:cBhvr>
                                        <p:cTn id="37" dur="1000"/>
                                        <p:tgtEl>
                                          <p:spTgt spid="105476">
                                            <p:txEl>
                                              <p:pRg st="10" end="1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105476">
                                            <p:txEl>
                                              <p:pRg st="11" end="11"/>
                                            </p:txEl>
                                          </p:spTgt>
                                        </p:tgtEl>
                                        <p:attrNameLst>
                                          <p:attrName>style.visibility</p:attrName>
                                        </p:attrNameLst>
                                      </p:cBhvr>
                                      <p:to>
                                        <p:strVal val="visible"/>
                                      </p:to>
                                    </p:set>
                                    <p:animEffect transition="in" filter="fade">
                                      <p:cBhvr>
                                        <p:cTn id="40" dur="1000"/>
                                        <p:tgtEl>
                                          <p:spTgt spid="105476">
                                            <p:txEl>
                                              <p:pRg st="11" end="11"/>
                                            </p:txEl>
                                          </p:spTgt>
                                        </p:tgtEl>
                                      </p:cBhvr>
                                    </p:animEffect>
                                  </p:childTnLst>
                                </p:cTn>
                              </p:par>
                            </p:childTnLst>
                          </p:cTn>
                        </p:par>
                        <p:par>
                          <p:cTn id="41" fill="hold" nodeType="afterGroup">
                            <p:stCondLst>
                              <p:cond delay="1000"/>
                            </p:stCondLst>
                            <p:childTnLst>
                              <p:par>
                                <p:cTn id="42" presetID="10" presetClass="entr" presetSubtype="0" fill="hold" nodeType="afterEffect">
                                  <p:stCondLst>
                                    <p:cond delay="0"/>
                                  </p:stCondLst>
                                  <p:childTnLst>
                                    <p:set>
                                      <p:cBhvr>
                                        <p:cTn id="43" dur="1" fill="hold">
                                          <p:stCondLst>
                                            <p:cond delay="0"/>
                                          </p:stCondLst>
                                        </p:cTn>
                                        <p:tgtEl>
                                          <p:spTgt spid="105475">
                                            <p:txEl>
                                              <p:pRg st="0" end="0"/>
                                            </p:txEl>
                                          </p:spTgt>
                                        </p:tgtEl>
                                        <p:attrNameLst>
                                          <p:attrName>style.visibility</p:attrName>
                                        </p:attrNameLst>
                                      </p:cBhvr>
                                      <p:to>
                                        <p:strVal val="visible"/>
                                      </p:to>
                                    </p:set>
                                    <p:animEffect transition="in" filter="fade">
                                      <p:cBhvr>
                                        <p:cTn id="44" dur="10"/>
                                        <p:tgtEl>
                                          <p:spTgt spid="105475">
                                            <p:txEl>
                                              <p:pRg st="0" end="0"/>
                                            </p:txEl>
                                          </p:spTgt>
                                        </p:tgtEl>
                                      </p:cBhvr>
                                    </p:animEffect>
                                  </p:childTnLst>
                                </p:cTn>
                              </p:par>
                            </p:childTnLst>
                          </p:cTn>
                        </p:par>
                        <p:par>
                          <p:cTn id="45" fill="hold" nodeType="afterGroup">
                            <p:stCondLst>
                              <p:cond delay="1010"/>
                            </p:stCondLst>
                            <p:childTnLst>
                              <p:par>
                                <p:cTn id="46" presetID="10" presetClass="entr" presetSubtype="0" fill="hold" nodeType="afterEffect">
                                  <p:stCondLst>
                                    <p:cond delay="0"/>
                                  </p:stCondLst>
                                  <p:childTnLst>
                                    <p:set>
                                      <p:cBhvr>
                                        <p:cTn id="47" dur="1" fill="hold">
                                          <p:stCondLst>
                                            <p:cond delay="0"/>
                                          </p:stCondLst>
                                        </p:cTn>
                                        <p:tgtEl>
                                          <p:spTgt spid="105475">
                                            <p:txEl>
                                              <p:pRg st="1" end="1"/>
                                            </p:txEl>
                                          </p:spTgt>
                                        </p:tgtEl>
                                        <p:attrNameLst>
                                          <p:attrName>style.visibility</p:attrName>
                                        </p:attrNameLst>
                                      </p:cBhvr>
                                      <p:to>
                                        <p:strVal val="visible"/>
                                      </p:to>
                                    </p:set>
                                    <p:animEffect transition="in" filter="fade">
                                      <p:cBhvr>
                                        <p:cTn id="48" dur="10"/>
                                        <p:tgtEl>
                                          <p:spTgt spid="105475">
                                            <p:txEl>
                                              <p:pRg st="1" end="1"/>
                                            </p:txEl>
                                          </p:spTgt>
                                        </p:tgtEl>
                                      </p:cBhvr>
                                    </p:animEffect>
                                  </p:childTnLst>
                                </p:cTn>
                              </p:par>
                            </p:childTnLst>
                          </p:cTn>
                        </p:par>
                        <p:par>
                          <p:cTn id="49" fill="hold" nodeType="afterGroup">
                            <p:stCondLst>
                              <p:cond delay="1020"/>
                            </p:stCondLst>
                            <p:childTnLst>
                              <p:par>
                                <p:cTn id="50" presetID="10" presetClass="entr" presetSubtype="0" fill="hold" nodeType="afterEffect">
                                  <p:stCondLst>
                                    <p:cond delay="0"/>
                                  </p:stCondLst>
                                  <p:childTnLst>
                                    <p:set>
                                      <p:cBhvr>
                                        <p:cTn id="51" dur="1" fill="hold">
                                          <p:stCondLst>
                                            <p:cond delay="0"/>
                                          </p:stCondLst>
                                        </p:cTn>
                                        <p:tgtEl>
                                          <p:spTgt spid="105475">
                                            <p:txEl>
                                              <p:pRg st="2" end="2"/>
                                            </p:txEl>
                                          </p:spTgt>
                                        </p:tgtEl>
                                        <p:attrNameLst>
                                          <p:attrName>style.visibility</p:attrName>
                                        </p:attrNameLst>
                                      </p:cBhvr>
                                      <p:to>
                                        <p:strVal val="visible"/>
                                      </p:to>
                                    </p:set>
                                    <p:animEffect transition="in" filter="fade">
                                      <p:cBhvr>
                                        <p:cTn id="52" dur="10"/>
                                        <p:tgtEl>
                                          <p:spTgt spid="105475">
                                            <p:txEl>
                                              <p:pRg st="2" end="2"/>
                                            </p:txEl>
                                          </p:spTgt>
                                        </p:tgtEl>
                                      </p:cBhvr>
                                    </p:animEffect>
                                  </p:childTnLst>
                                </p:cTn>
                              </p:par>
                            </p:childTnLst>
                          </p:cTn>
                        </p:par>
                        <p:par>
                          <p:cTn id="53" fill="hold" nodeType="afterGroup">
                            <p:stCondLst>
                              <p:cond delay="1030"/>
                            </p:stCondLst>
                            <p:childTnLst>
                              <p:par>
                                <p:cTn id="54" presetID="10" presetClass="entr" presetSubtype="0" fill="hold" nodeType="afterEffect">
                                  <p:stCondLst>
                                    <p:cond delay="0"/>
                                  </p:stCondLst>
                                  <p:childTnLst>
                                    <p:set>
                                      <p:cBhvr>
                                        <p:cTn id="55" dur="1" fill="hold">
                                          <p:stCondLst>
                                            <p:cond delay="0"/>
                                          </p:stCondLst>
                                        </p:cTn>
                                        <p:tgtEl>
                                          <p:spTgt spid="105475">
                                            <p:txEl>
                                              <p:pRg st="3" end="3"/>
                                            </p:txEl>
                                          </p:spTgt>
                                        </p:tgtEl>
                                        <p:attrNameLst>
                                          <p:attrName>style.visibility</p:attrName>
                                        </p:attrNameLst>
                                      </p:cBhvr>
                                      <p:to>
                                        <p:strVal val="visible"/>
                                      </p:to>
                                    </p:set>
                                    <p:animEffect transition="in" filter="fade">
                                      <p:cBhvr>
                                        <p:cTn id="56" dur="10"/>
                                        <p:tgtEl>
                                          <p:spTgt spid="105475">
                                            <p:txEl>
                                              <p:pRg st="3" end="3"/>
                                            </p:txEl>
                                          </p:spTgt>
                                        </p:tgtEl>
                                      </p:cBhvr>
                                    </p:animEffect>
                                  </p:childTnLst>
                                </p:cTn>
                              </p:par>
                            </p:childTnLst>
                          </p:cTn>
                        </p:par>
                        <p:par>
                          <p:cTn id="57" fill="hold" nodeType="afterGroup">
                            <p:stCondLst>
                              <p:cond delay="1040"/>
                            </p:stCondLst>
                            <p:childTnLst>
                              <p:par>
                                <p:cTn id="58" presetID="10" presetClass="entr" presetSubtype="0" fill="hold" nodeType="afterEffect">
                                  <p:stCondLst>
                                    <p:cond delay="0"/>
                                  </p:stCondLst>
                                  <p:childTnLst>
                                    <p:set>
                                      <p:cBhvr>
                                        <p:cTn id="59" dur="1" fill="hold">
                                          <p:stCondLst>
                                            <p:cond delay="0"/>
                                          </p:stCondLst>
                                        </p:cTn>
                                        <p:tgtEl>
                                          <p:spTgt spid="105475">
                                            <p:txEl>
                                              <p:pRg st="4" end="4"/>
                                            </p:txEl>
                                          </p:spTgt>
                                        </p:tgtEl>
                                        <p:attrNameLst>
                                          <p:attrName>style.visibility</p:attrName>
                                        </p:attrNameLst>
                                      </p:cBhvr>
                                      <p:to>
                                        <p:strVal val="visible"/>
                                      </p:to>
                                    </p:set>
                                    <p:animEffect transition="in" filter="fade">
                                      <p:cBhvr>
                                        <p:cTn id="60" dur="10"/>
                                        <p:tgtEl>
                                          <p:spTgt spid="105475">
                                            <p:txEl>
                                              <p:pRg st="4" end="4"/>
                                            </p:txEl>
                                          </p:spTgt>
                                        </p:tgtEl>
                                      </p:cBhvr>
                                    </p:animEffect>
                                  </p:childTnLst>
                                </p:cTn>
                              </p:par>
                            </p:childTnLst>
                          </p:cTn>
                        </p:par>
                        <p:par>
                          <p:cTn id="61" fill="hold" nodeType="afterGroup">
                            <p:stCondLst>
                              <p:cond delay="1050"/>
                            </p:stCondLst>
                            <p:childTnLst>
                              <p:par>
                                <p:cTn id="62" presetID="10" presetClass="entr" presetSubtype="0" fill="hold" nodeType="afterEffect">
                                  <p:stCondLst>
                                    <p:cond delay="0"/>
                                  </p:stCondLst>
                                  <p:childTnLst>
                                    <p:set>
                                      <p:cBhvr>
                                        <p:cTn id="63" dur="1" fill="hold">
                                          <p:stCondLst>
                                            <p:cond delay="0"/>
                                          </p:stCondLst>
                                        </p:cTn>
                                        <p:tgtEl>
                                          <p:spTgt spid="105475">
                                            <p:txEl>
                                              <p:pRg st="5" end="5"/>
                                            </p:txEl>
                                          </p:spTgt>
                                        </p:tgtEl>
                                        <p:attrNameLst>
                                          <p:attrName>style.visibility</p:attrName>
                                        </p:attrNameLst>
                                      </p:cBhvr>
                                      <p:to>
                                        <p:strVal val="visible"/>
                                      </p:to>
                                    </p:set>
                                    <p:animEffect transition="in" filter="fade">
                                      <p:cBhvr>
                                        <p:cTn id="64" dur="10"/>
                                        <p:tgtEl>
                                          <p:spTgt spid="105475">
                                            <p:txEl>
                                              <p:pRg st="5" end="5"/>
                                            </p:txEl>
                                          </p:spTgt>
                                        </p:tgtEl>
                                      </p:cBhvr>
                                    </p:animEffect>
                                  </p:childTnLst>
                                </p:cTn>
                              </p:par>
                            </p:childTnLst>
                          </p:cTn>
                        </p:par>
                        <p:par>
                          <p:cTn id="65" fill="hold" nodeType="afterGroup">
                            <p:stCondLst>
                              <p:cond delay="1060"/>
                            </p:stCondLst>
                            <p:childTnLst>
                              <p:par>
                                <p:cTn id="66" presetID="10" presetClass="entr" presetSubtype="0" fill="hold" nodeType="afterEffect">
                                  <p:stCondLst>
                                    <p:cond delay="0"/>
                                  </p:stCondLst>
                                  <p:childTnLst>
                                    <p:set>
                                      <p:cBhvr>
                                        <p:cTn id="67" dur="1" fill="hold">
                                          <p:stCondLst>
                                            <p:cond delay="0"/>
                                          </p:stCondLst>
                                        </p:cTn>
                                        <p:tgtEl>
                                          <p:spTgt spid="105475">
                                            <p:txEl>
                                              <p:pRg st="6" end="6"/>
                                            </p:txEl>
                                          </p:spTgt>
                                        </p:tgtEl>
                                        <p:attrNameLst>
                                          <p:attrName>style.visibility</p:attrName>
                                        </p:attrNameLst>
                                      </p:cBhvr>
                                      <p:to>
                                        <p:strVal val="visible"/>
                                      </p:to>
                                    </p:set>
                                    <p:animEffect transition="in" filter="fade">
                                      <p:cBhvr>
                                        <p:cTn id="68" dur="10"/>
                                        <p:tgtEl>
                                          <p:spTgt spid="105475">
                                            <p:txEl>
                                              <p:pRg st="6" end="6"/>
                                            </p:txEl>
                                          </p:spTgt>
                                        </p:tgtEl>
                                      </p:cBhvr>
                                    </p:animEffect>
                                  </p:childTnLst>
                                </p:cTn>
                              </p:par>
                            </p:childTnLst>
                          </p:cTn>
                        </p:par>
                        <p:par>
                          <p:cTn id="69" fill="hold" nodeType="afterGroup">
                            <p:stCondLst>
                              <p:cond delay="1070"/>
                            </p:stCondLst>
                            <p:childTnLst>
                              <p:par>
                                <p:cTn id="70" presetID="10" presetClass="entr" presetSubtype="0" fill="hold" nodeType="afterEffect">
                                  <p:stCondLst>
                                    <p:cond delay="0"/>
                                  </p:stCondLst>
                                  <p:childTnLst>
                                    <p:set>
                                      <p:cBhvr>
                                        <p:cTn id="71" dur="1" fill="hold">
                                          <p:stCondLst>
                                            <p:cond delay="0"/>
                                          </p:stCondLst>
                                        </p:cTn>
                                        <p:tgtEl>
                                          <p:spTgt spid="105475">
                                            <p:txEl>
                                              <p:pRg st="7" end="7"/>
                                            </p:txEl>
                                          </p:spTgt>
                                        </p:tgtEl>
                                        <p:attrNameLst>
                                          <p:attrName>style.visibility</p:attrName>
                                        </p:attrNameLst>
                                      </p:cBhvr>
                                      <p:to>
                                        <p:strVal val="visible"/>
                                      </p:to>
                                    </p:set>
                                    <p:animEffect transition="in" filter="fade">
                                      <p:cBhvr>
                                        <p:cTn id="72" dur="10"/>
                                        <p:tgtEl>
                                          <p:spTgt spid="105475">
                                            <p:txEl>
                                              <p:pRg st="7" end="7"/>
                                            </p:txEl>
                                          </p:spTgt>
                                        </p:tgtEl>
                                      </p:cBhvr>
                                    </p:animEffect>
                                  </p:childTnLst>
                                </p:cTn>
                              </p:par>
                            </p:childTnLst>
                          </p:cTn>
                        </p:par>
                        <p:par>
                          <p:cTn id="73" fill="hold" nodeType="afterGroup">
                            <p:stCondLst>
                              <p:cond delay="1080"/>
                            </p:stCondLst>
                            <p:childTnLst>
                              <p:par>
                                <p:cTn id="74" presetID="10" presetClass="entr" presetSubtype="0" fill="hold" nodeType="afterEffect">
                                  <p:stCondLst>
                                    <p:cond delay="0"/>
                                  </p:stCondLst>
                                  <p:childTnLst>
                                    <p:set>
                                      <p:cBhvr>
                                        <p:cTn id="75" dur="1" fill="hold">
                                          <p:stCondLst>
                                            <p:cond delay="0"/>
                                          </p:stCondLst>
                                        </p:cTn>
                                        <p:tgtEl>
                                          <p:spTgt spid="105475">
                                            <p:txEl>
                                              <p:pRg st="8" end="8"/>
                                            </p:txEl>
                                          </p:spTgt>
                                        </p:tgtEl>
                                        <p:attrNameLst>
                                          <p:attrName>style.visibility</p:attrName>
                                        </p:attrNameLst>
                                      </p:cBhvr>
                                      <p:to>
                                        <p:strVal val="visible"/>
                                      </p:to>
                                    </p:set>
                                    <p:animEffect transition="in" filter="fade">
                                      <p:cBhvr>
                                        <p:cTn id="76" dur="10"/>
                                        <p:tgtEl>
                                          <p:spTgt spid="105475">
                                            <p:txEl>
                                              <p:pRg st="8" end="8"/>
                                            </p:txEl>
                                          </p:spTgt>
                                        </p:tgtEl>
                                      </p:cBhvr>
                                    </p:animEffect>
                                  </p:childTnLst>
                                </p:cTn>
                              </p:par>
                            </p:childTnLst>
                          </p:cTn>
                        </p:par>
                        <p:par>
                          <p:cTn id="77" fill="hold" nodeType="afterGroup">
                            <p:stCondLst>
                              <p:cond delay="1090"/>
                            </p:stCondLst>
                            <p:childTnLst>
                              <p:par>
                                <p:cTn id="78" presetID="10" presetClass="entr" presetSubtype="0" fill="hold" nodeType="afterEffect">
                                  <p:stCondLst>
                                    <p:cond delay="0"/>
                                  </p:stCondLst>
                                  <p:childTnLst>
                                    <p:set>
                                      <p:cBhvr>
                                        <p:cTn id="79" dur="1" fill="hold">
                                          <p:stCondLst>
                                            <p:cond delay="0"/>
                                          </p:stCondLst>
                                        </p:cTn>
                                        <p:tgtEl>
                                          <p:spTgt spid="105475">
                                            <p:txEl>
                                              <p:pRg st="9" end="9"/>
                                            </p:txEl>
                                          </p:spTgt>
                                        </p:tgtEl>
                                        <p:attrNameLst>
                                          <p:attrName>style.visibility</p:attrName>
                                        </p:attrNameLst>
                                      </p:cBhvr>
                                      <p:to>
                                        <p:strVal val="visible"/>
                                      </p:to>
                                    </p:set>
                                    <p:animEffect transition="in" filter="fade">
                                      <p:cBhvr>
                                        <p:cTn id="80" dur="10"/>
                                        <p:tgtEl>
                                          <p:spTgt spid="105475">
                                            <p:txEl>
                                              <p:pRg st="9" end="9"/>
                                            </p:txEl>
                                          </p:spTgt>
                                        </p:tgtEl>
                                      </p:cBhvr>
                                    </p:animEffect>
                                  </p:childTnLst>
                                </p:cTn>
                              </p:par>
                            </p:childTnLst>
                          </p:cTn>
                        </p:par>
                        <p:par>
                          <p:cTn id="81" fill="hold" nodeType="afterGroup">
                            <p:stCondLst>
                              <p:cond delay="1100"/>
                            </p:stCondLst>
                            <p:childTnLst>
                              <p:par>
                                <p:cTn id="82" presetID="10" presetClass="entr" presetSubtype="0" fill="hold" nodeType="afterEffect">
                                  <p:stCondLst>
                                    <p:cond delay="0"/>
                                  </p:stCondLst>
                                  <p:childTnLst>
                                    <p:set>
                                      <p:cBhvr>
                                        <p:cTn id="83" dur="1" fill="hold">
                                          <p:stCondLst>
                                            <p:cond delay="0"/>
                                          </p:stCondLst>
                                        </p:cTn>
                                        <p:tgtEl>
                                          <p:spTgt spid="105475">
                                            <p:txEl>
                                              <p:pRg st="10" end="10"/>
                                            </p:txEl>
                                          </p:spTgt>
                                        </p:tgtEl>
                                        <p:attrNameLst>
                                          <p:attrName>style.visibility</p:attrName>
                                        </p:attrNameLst>
                                      </p:cBhvr>
                                      <p:to>
                                        <p:strVal val="visible"/>
                                      </p:to>
                                    </p:set>
                                    <p:animEffect transition="in" filter="fade">
                                      <p:cBhvr>
                                        <p:cTn id="84" dur="10"/>
                                        <p:tgtEl>
                                          <p:spTgt spid="105475">
                                            <p:txEl>
                                              <p:pRg st="10" end="10"/>
                                            </p:txEl>
                                          </p:spTgt>
                                        </p:tgtEl>
                                      </p:cBhvr>
                                    </p:animEffect>
                                  </p:childTnLst>
                                </p:cTn>
                              </p:par>
                            </p:childTnLst>
                          </p:cTn>
                        </p:par>
                        <p:par>
                          <p:cTn id="85" fill="hold" nodeType="afterGroup">
                            <p:stCondLst>
                              <p:cond delay="1110"/>
                            </p:stCondLst>
                            <p:childTnLst>
                              <p:par>
                                <p:cTn id="86" presetID="10" presetClass="entr" presetSubtype="0" fill="hold" nodeType="afterEffect">
                                  <p:stCondLst>
                                    <p:cond delay="0"/>
                                  </p:stCondLst>
                                  <p:childTnLst>
                                    <p:set>
                                      <p:cBhvr>
                                        <p:cTn id="87" dur="1" fill="hold">
                                          <p:stCondLst>
                                            <p:cond delay="0"/>
                                          </p:stCondLst>
                                        </p:cTn>
                                        <p:tgtEl>
                                          <p:spTgt spid="105475">
                                            <p:txEl>
                                              <p:pRg st="11" end="11"/>
                                            </p:txEl>
                                          </p:spTgt>
                                        </p:tgtEl>
                                        <p:attrNameLst>
                                          <p:attrName>style.visibility</p:attrName>
                                        </p:attrNameLst>
                                      </p:cBhvr>
                                      <p:to>
                                        <p:strVal val="visible"/>
                                      </p:to>
                                    </p:set>
                                    <p:animEffect transition="in" filter="fade">
                                      <p:cBhvr>
                                        <p:cTn id="88" dur="10"/>
                                        <p:tgtEl>
                                          <p:spTgt spid="105475">
                                            <p:txEl>
                                              <p:pRg st="11" end="11"/>
                                            </p:txEl>
                                          </p:spTgt>
                                        </p:tgtEl>
                                      </p:cBhvr>
                                    </p:animEffect>
                                  </p:childTnLst>
                                </p:cTn>
                              </p:par>
                            </p:childTnLst>
                          </p:cTn>
                        </p:par>
                        <p:par>
                          <p:cTn id="89" fill="hold" nodeType="afterGroup">
                            <p:stCondLst>
                              <p:cond delay="1120"/>
                            </p:stCondLst>
                            <p:childTnLst>
                              <p:par>
                                <p:cTn id="90" presetID="1" presetClass="entr" presetSubtype="0" fill="hold" nodeType="afterEffect">
                                  <p:stCondLst>
                                    <p:cond delay="0"/>
                                  </p:stCondLst>
                                  <p:childTnLst>
                                    <p:set>
                                      <p:cBhvr>
                                        <p:cTn id="91" dur="1" fill="hold">
                                          <p:stCondLst>
                                            <p:cond delay="0"/>
                                          </p:stCondLst>
                                        </p:cTn>
                                        <p:tgtEl>
                                          <p:spTgt spid="5">
                                            <p:txEl>
                                              <p:pRg st="0" end="0"/>
                                            </p:txEl>
                                          </p:spTgt>
                                        </p:tgtEl>
                                        <p:attrNameLst>
                                          <p:attrName>style.visibility</p:attrName>
                                        </p:attrNameLst>
                                      </p:cBhvr>
                                      <p:to>
                                        <p:strVal val="visible"/>
                                      </p:to>
                                    </p:set>
                                  </p:childTnLst>
                                </p:cTn>
                              </p:par>
                            </p:childTnLst>
                          </p:cTn>
                        </p:par>
                        <p:par>
                          <p:cTn id="92" fill="hold" nodeType="afterGroup">
                            <p:stCondLst>
                              <p:cond delay="1120"/>
                            </p:stCondLst>
                            <p:childTnLst>
                              <p:par>
                                <p:cTn id="93" presetID="1" presetClass="entr" presetSubtype="0" fill="hold" nodeType="afterEffect">
                                  <p:stCondLst>
                                    <p:cond delay="0"/>
                                  </p:stCondLst>
                                  <p:childTnLst>
                                    <p:set>
                                      <p:cBhvr>
                                        <p:cTn id="94" dur="1" fill="hold">
                                          <p:stCondLst>
                                            <p:cond delay="0"/>
                                          </p:stCondLst>
                                        </p:cTn>
                                        <p:tgtEl>
                                          <p:spTgt spid="5">
                                            <p:txEl>
                                              <p:pRg st="1" end="1"/>
                                            </p:txEl>
                                          </p:spTgt>
                                        </p:tgtEl>
                                        <p:attrNameLst>
                                          <p:attrName>style.visibility</p:attrName>
                                        </p:attrNameLst>
                                      </p:cBhvr>
                                      <p:to>
                                        <p:strVal val="visible"/>
                                      </p:to>
                                    </p:set>
                                  </p:childTnLst>
                                </p:cTn>
                              </p:par>
                            </p:childTnLst>
                          </p:cTn>
                        </p:par>
                        <p:par>
                          <p:cTn id="95" fill="hold" nodeType="afterGroup">
                            <p:stCondLst>
                              <p:cond delay="1120"/>
                            </p:stCondLst>
                            <p:childTnLst>
                              <p:par>
                                <p:cTn id="96" presetID="1" presetClass="entr" presetSubtype="0" fill="hold" nodeType="afterEffect">
                                  <p:stCondLst>
                                    <p:cond delay="0"/>
                                  </p:stCondLst>
                                  <p:childTnLst>
                                    <p:set>
                                      <p:cBhvr>
                                        <p:cTn id="97" dur="1" fill="hold">
                                          <p:stCondLst>
                                            <p:cond delay="0"/>
                                          </p:stCondLst>
                                        </p:cTn>
                                        <p:tgtEl>
                                          <p:spTgt spid="5">
                                            <p:txEl>
                                              <p:pRg st="2" end="2"/>
                                            </p:txEl>
                                          </p:spTgt>
                                        </p:tgtEl>
                                        <p:attrNameLst>
                                          <p:attrName>style.visibility</p:attrName>
                                        </p:attrNameLst>
                                      </p:cBhvr>
                                      <p:to>
                                        <p:strVal val="visible"/>
                                      </p:to>
                                    </p:set>
                                  </p:childTnLst>
                                </p:cTn>
                              </p:par>
                            </p:childTnLst>
                          </p:cTn>
                        </p:par>
                        <p:par>
                          <p:cTn id="98" fill="hold" nodeType="afterGroup">
                            <p:stCondLst>
                              <p:cond delay="1120"/>
                            </p:stCondLst>
                            <p:childTnLst>
                              <p:par>
                                <p:cTn id="99" presetID="1" presetClass="entr" presetSubtype="0" fill="hold" nodeType="afterEffect">
                                  <p:stCondLst>
                                    <p:cond delay="0"/>
                                  </p:stCondLst>
                                  <p:childTnLst>
                                    <p:set>
                                      <p:cBhvr>
                                        <p:cTn id="100" dur="1" fill="hold">
                                          <p:stCondLst>
                                            <p:cond delay="0"/>
                                          </p:stCondLst>
                                        </p:cTn>
                                        <p:tgtEl>
                                          <p:spTgt spid="5">
                                            <p:txEl>
                                              <p:pRg st="3" end="3"/>
                                            </p:txEl>
                                          </p:spTgt>
                                        </p:tgtEl>
                                        <p:attrNameLst>
                                          <p:attrName>style.visibility</p:attrName>
                                        </p:attrNameLst>
                                      </p:cBhvr>
                                      <p:to>
                                        <p:strVal val="visible"/>
                                      </p:to>
                                    </p:set>
                                  </p:childTnLst>
                                </p:cTn>
                              </p:par>
                            </p:childTnLst>
                          </p:cTn>
                        </p:par>
                        <p:par>
                          <p:cTn id="101" fill="hold" nodeType="afterGroup">
                            <p:stCondLst>
                              <p:cond delay="1120"/>
                            </p:stCondLst>
                            <p:childTnLst>
                              <p:par>
                                <p:cTn id="102" presetID="1" presetClass="entr" presetSubtype="0" fill="hold" nodeType="afterEffect">
                                  <p:stCondLst>
                                    <p:cond delay="0"/>
                                  </p:stCondLst>
                                  <p:childTnLst>
                                    <p:set>
                                      <p:cBhvr>
                                        <p:cTn id="103" dur="1" fill="hold">
                                          <p:stCondLst>
                                            <p:cond delay="0"/>
                                          </p:stCondLst>
                                        </p:cTn>
                                        <p:tgtEl>
                                          <p:spTgt spid="5">
                                            <p:txEl>
                                              <p:pRg st="4" end="4"/>
                                            </p:txEl>
                                          </p:spTgt>
                                        </p:tgtEl>
                                        <p:attrNameLst>
                                          <p:attrName>style.visibility</p:attrName>
                                        </p:attrNameLst>
                                      </p:cBhvr>
                                      <p:to>
                                        <p:strVal val="visible"/>
                                      </p:to>
                                    </p:set>
                                  </p:childTnLst>
                                </p:cTn>
                              </p:par>
                            </p:childTnLst>
                          </p:cTn>
                        </p:par>
                        <p:par>
                          <p:cTn id="104" fill="hold" nodeType="afterGroup">
                            <p:stCondLst>
                              <p:cond delay="1120"/>
                            </p:stCondLst>
                            <p:childTnLst>
                              <p:par>
                                <p:cTn id="105" presetID="1" presetClass="entr" presetSubtype="0" fill="hold" nodeType="afterEffect">
                                  <p:stCondLst>
                                    <p:cond delay="0"/>
                                  </p:stCondLst>
                                  <p:childTnLst>
                                    <p:set>
                                      <p:cBhvr>
                                        <p:cTn id="106" dur="1" fill="hold">
                                          <p:stCondLst>
                                            <p:cond delay="0"/>
                                          </p:stCondLst>
                                        </p:cTn>
                                        <p:tgtEl>
                                          <p:spTgt spid="5">
                                            <p:txEl>
                                              <p:pRg st="5" end="5"/>
                                            </p:txEl>
                                          </p:spTgt>
                                        </p:tgtEl>
                                        <p:attrNameLst>
                                          <p:attrName>style.visibility</p:attrName>
                                        </p:attrNameLst>
                                      </p:cBhvr>
                                      <p:to>
                                        <p:strVal val="visible"/>
                                      </p:to>
                                    </p:set>
                                  </p:childTnLst>
                                </p:cTn>
                              </p:par>
                            </p:childTnLst>
                          </p:cTn>
                        </p:par>
                        <p:par>
                          <p:cTn id="107" fill="hold" nodeType="afterGroup">
                            <p:stCondLst>
                              <p:cond delay="1120"/>
                            </p:stCondLst>
                            <p:childTnLst>
                              <p:par>
                                <p:cTn id="108" presetID="1" presetClass="entr" presetSubtype="0" fill="hold" nodeType="afterEffect">
                                  <p:stCondLst>
                                    <p:cond delay="0"/>
                                  </p:stCondLst>
                                  <p:childTnLst>
                                    <p:set>
                                      <p:cBhvr>
                                        <p:cTn id="109" dur="1" fill="hold">
                                          <p:stCondLst>
                                            <p:cond delay="0"/>
                                          </p:stCondLst>
                                        </p:cTn>
                                        <p:tgtEl>
                                          <p:spTgt spid="5">
                                            <p:txEl>
                                              <p:pRg st="6" end="6"/>
                                            </p:txEl>
                                          </p:spTgt>
                                        </p:tgtEl>
                                        <p:attrNameLst>
                                          <p:attrName>style.visibility</p:attrName>
                                        </p:attrNameLst>
                                      </p:cBhvr>
                                      <p:to>
                                        <p:strVal val="visible"/>
                                      </p:to>
                                    </p:set>
                                  </p:childTnLst>
                                </p:cTn>
                              </p:par>
                            </p:childTnLst>
                          </p:cTn>
                        </p:par>
                        <p:par>
                          <p:cTn id="110" fill="hold" nodeType="afterGroup">
                            <p:stCondLst>
                              <p:cond delay="1120"/>
                            </p:stCondLst>
                            <p:childTnLst>
                              <p:par>
                                <p:cTn id="111" presetID="1" presetClass="entr" presetSubtype="0" fill="hold" nodeType="afterEffect">
                                  <p:stCondLst>
                                    <p:cond delay="0"/>
                                  </p:stCondLst>
                                  <p:childTnLst>
                                    <p:set>
                                      <p:cBhvr>
                                        <p:cTn id="112" dur="1" fill="hold">
                                          <p:stCondLst>
                                            <p:cond delay="0"/>
                                          </p:stCondLst>
                                        </p:cTn>
                                        <p:tgtEl>
                                          <p:spTgt spid="5">
                                            <p:txEl>
                                              <p:pRg st="7" end="7"/>
                                            </p:txEl>
                                          </p:spTgt>
                                        </p:tgtEl>
                                        <p:attrNameLst>
                                          <p:attrName>style.visibility</p:attrName>
                                        </p:attrNameLst>
                                      </p:cBhvr>
                                      <p:to>
                                        <p:strVal val="visible"/>
                                      </p:to>
                                    </p:set>
                                  </p:childTnLst>
                                </p:cTn>
                              </p:par>
                            </p:childTnLst>
                          </p:cTn>
                        </p:par>
                        <p:par>
                          <p:cTn id="113" fill="hold" nodeType="afterGroup">
                            <p:stCondLst>
                              <p:cond delay="1120"/>
                            </p:stCondLst>
                            <p:childTnLst>
                              <p:par>
                                <p:cTn id="114" presetID="1" presetClass="entr" presetSubtype="0" fill="hold" nodeType="afterEffect">
                                  <p:stCondLst>
                                    <p:cond delay="0"/>
                                  </p:stCondLst>
                                  <p:childTnLst>
                                    <p:set>
                                      <p:cBhvr>
                                        <p:cTn id="115" dur="1" fill="hold">
                                          <p:stCondLst>
                                            <p:cond delay="0"/>
                                          </p:stCondLst>
                                        </p:cTn>
                                        <p:tgtEl>
                                          <p:spTgt spid="5">
                                            <p:txEl>
                                              <p:pRg st="8" end="8"/>
                                            </p:txEl>
                                          </p:spTgt>
                                        </p:tgtEl>
                                        <p:attrNameLst>
                                          <p:attrName>style.visibility</p:attrName>
                                        </p:attrNameLst>
                                      </p:cBhvr>
                                      <p:to>
                                        <p:strVal val="visible"/>
                                      </p:to>
                                    </p:set>
                                  </p:childTnLst>
                                </p:cTn>
                              </p:par>
                            </p:childTnLst>
                          </p:cTn>
                        </p:par>
                        <p:par>
                          <p:cTn id="116" fill="hold" nodeType="afterGroup">
                            <p:stCondLst>
                              <p:cond delay="1120"/>
                            </p:stCondLst>
                            <p:childTnLst>
                              <p:par>
                                <p:cTn id="117" presetID="1" presetClass="entr" presetSubtype="0" fill="hold" nodeType="afterEffect">
                                  <p:stCondLst>
                                    <p:cond delay="0"/>
                                  </p:stCondLst>
                                  <p:childTnLst>
                                    <p:set>
                                      <p:cBhvr>
                                        <p:cTn id="118" dur="1" fill="hold">
                                          <p:stCondLst>
                                            <p:cond delay="0"/>
                                          </p:stCondLst>
                                        </p:cTn>
                                        <p:tgtEl>
                                          <p:spTgt spid="5">
                                            <p:txEl>
                                              <p:pRg st="9" end="9"/>
                                            </p:txEl>
                                          </p:spTgt>
                                        </p:tgtEl>
                                        <p:attrNameLst>
                                          <p:attrName>style.visibility</p:attrName>
                                        </p:attrNameLst>
                                      </p:cBhvr>
                                      <p:to>
                                        <p:strVal val="visible"/>
                                      </p:to>
                                    </p:set>
                                  </p:childTnLst>
                                </p:cTn>
                              </p:par>
                            </p:childTnLst>
                          </p:cTn>
                        </p:par>
                        <p:par>
                          <p:cTn id="119" fill="hold" nodeType="afterGroup">
                            <p:stCondLst>
                              <p:cond delay="1120"/>
                            </p:stCondLst>
                            <p:childTnLst>
                              <p:par>
                                <p:cTn id="120" presetID="1" presetClass="entr" presetSubtype="0" fill="hold" nodeType="afterEffect">
                                  <p:stCondLst>
                                    <p:cond delay="0"/>
                                  </p:stCondLst>
                                  <p:childTnLst>
                                    <p:set>
                                      <p:cBhvr>
                                        <p:cTn id="121" dur="1" fill="hold">
                                          <p:stCondLst>
                                            <p:cond delay="0"/>
                                          </p:stCondLst>
                                        </p:cTn>
                                        <p:tgtEl>
                                          <p:spTgt spid="5">
                                            <p:txEl>
                                              <p:pRg st="10" end="10"/>
                                            </p:txEl>
                                          </p:spTgt>
                                        </p:tgtEl>
                                        <p:attrNameLst>
                                          <p:attrName>style.visibility</p:attrName>
                                        </p:attrNameLst>
                                      </p:cBhvr>
                                      <p:to>
                                        <p:strVal val="visible"/>
                                      </p:to>
                                    </p:set>
                                  </p:childTnLst>
                                </p:cTn>
                              </p:par>
                            </p:childTnLst>
                          </p:cTn>
                        </p:par>
                        <p:par>
                          <p:cTn id="122" fill="hold" nodeType="afterGroup">
                            <p:stCondLst>
                              <p:cond delay="1120"/>
                            </p:stCondLst>
                            <p:childTnLst>
                              <p:par>
                                <p:cTn id="123" presetID="1" presetClass="entr" presetSubtype="0" fill="hold" nodeType="afterEffect">
                                  <p:stCondLst>
                                    <p:cond delay="0"/>
                                  </p:stCondLst>
                                  <p:childTnLst>
                                    <p:set>
                                      <p:cBhvr>
                                        <p:cTn id="124" dur="1" fill="hold">
                                          <p:stCondLst>
                                            <p:cond delay="0"/>
                                          </p:stCondLst>
                                        </p:cTn>
                                        <p:tgtEl>
                                          <p:spTgt spid="5">
                                            <p:txEl>
                                              <p:pRg st="11" end="11"/>
                                            </p:txEl>
                                          </p:spTgt>
                                        </p:tgtEl>
                                        <p:attrNameLst>
                                          <p:attrName>style.visibility</p:attrName>
                                        </p:attrNameLst>
                                      </p:cBhvr>
                                      <p:to>
                                        <p:strVal val="visible"/>
                                      </p:to>
                                    </p:set>
                                  </p:childTnLst>
                                </p:cTn>
                              </p:par>
                            </p:childTnLst>
                          </p:cTn>
                        </p:par>
                        <p:par>
                          <p:cTn id="125" fill="hold" nodeType="afterGroup">
                            <p:stCondLst>
                              <p:cond delay="1120"/>
                            </p:stCondLst>
                            <p:childTnLst>
                              <p:par>
                                <p:cTn id="126" presetID="1" presetClass="entr" presetSubtype="0" fill="hold" nodeType="afterEffect">
                                  <p:stCondLst>
                                    <p:cond delay="0"/>
                                  </p:stCondLst>
                                  <p:childTnLst>
                                    <p:set>
                                      <p:cBhvr>
                                        <p:cTn id="127"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0" y="290513"/>
            <a:ext cx="3657600" cy="381000"/>
          </a:xfrm>
        </p:spPr>
        <p:txBody>
          <a:bodyPr rtlCol="0">
            <a:normAutofit fontScale="90000"/>
          </a:bodyPr>
          <a:lstStyle/>
          <a:p>
            <a:pPr algn="ctr" rtl="1" fontAlgn="auto">
              <a:spcAft>
                <a:spcPts val="0"/>
              </a:spcAft>
              <a:defRPr/>
            </a:pPr>
            <a:r>
              <a:rPr lang="fa-IR" sz="2800" dirty="0">
                <a:solidFill>
                  <a:srgbClr val="FF0000"/>
                </a:solidFill>
                <a:cs typeface="B Titr" pitchFamily="2" charset="-78"/>
              </a:rPr>
              <a:t>رویکردهای تغییر در محتوا</a:t>
            </a:r>
            <a:endParaRPr lang="en-US" sz="2800" dirty="0">
              <a:solidFill>
                <a:srgbClr val="FF0000"/>
              </a:solidFill>
              <a:cs typeface="B Titr" pitchFamily="2" charset="-78"/>
            </a:endParaRPr>
          </a:p>
        </p:txBody>
      </p:sp>
      <p:sp>
        <p:nvSpPr>
          <p:cNvPr id="4" name="Content Placeholder 2"/>
          <p:cNvSpPr txBox="1">
            <a:spLocks/>
          </p:cNvSpPr>
          <p:nvPr/>
        </p:nvSpPr>
        <p:spPr>
          <a:xfrm>
            <a:off x="2895600" y="914400"/>
            <a:ext cx="6186488" cy="5219700"/>
          </a:xfrm>
          <a:prstGeom prst="rect">
            <a:avLst/>
          </a:prstGeom>
          <a:ln>
            <a:solidFill>
              <a:schemeClr val="bg1"/>
            </a:solidFill>
          </a:ln>
        </p:spPr>
        <p:txBody>
          <a:bodyPr anchor="ct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حجم زیاد استانداردها </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رویکرد غالب مستند سازی</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عملیاتی نبودن و عدم اقبال  به نتایج</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ابهام و عدم شفافیت برخی استانداردها</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رویکرد بخشی تدوین استانداردها </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عدم توجه به تفاوت انواع بیمارستانها</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عدم امکان پیاده سازی برخی استانداردها</a:t>
            </a:r>
          </a:p>
          <a:p>
            <a:pPr algn="just" rtl="1" fontAlgn="auto">
              <a:spcAft>
                <a:spcPts val="600"/>
              </a:spcAft>
              <a:buFont typeface="Wingdings" panose="05000000000000000000" pitchFamily="2" charset="2"/>
              <a:buChar char="v"/>
              <a:defRPr/>
            </a:pPr>
            <a:r>
              <a:rPr lang="fa-IR" sz="2400" b="1" dirty="0" err="1">
                <a:effectLst>
                  <a:outerShdw blurRad="38100" dist="38100" dir="2700000" algn="tl">
                    <a:srgbClr val="000000">
                      <a:alpha val="43137"/>
                    </a:srgbClr>
                  </a:outerShdw>
                </a:effectLst>
                <a:latin typeface="Times New Roman" pitchFamily="18" charset="0"/>
                <a:cs typeface="B Lotus" pitchFamily="2" charset="-78"/>
              </a:rPr>
              <a:t>اعتباربخشی</a:t>
            </a:r>
            <a:r>
              <a:rPr lang="fa-IR" sz="2400" b="1" dirty="0">
                <a:effectLst>
                  <a:outerShdw blurRad="38100" dist="38100" dir="2700000" algn="tl">
                    <a:srgbClr val="000000">
                      <a:alpha val="43137"/>
                    </a:srgbClr>
                  </a:outerShdw>
                </a:effectLst>
                <a:latin typeface="Times New Roman" pitchFamily="18" charset="0"/>
                <a:cs typeface="B Lotus" pitchFamily="2" charset="-78"/>
              </a:rPr>
              <a:t> ،هدف یا ابزاری برای بهبود کیفیت </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عدم مشارکت پزشکان در اجرای </a:t>
            </a:r>
            <a:r>
              <a:rPr lang="fa-IR" sz="2400" b="1" dirty="0" err="1">
                <a:effectLst>
                  <a:outerShdw blurRad="38100" dist="38100" dir="2700000" algn="tl">
                    <a:srgbClr val="000000">
                      <a:alpha val="43137"/>
                    </a:srgbClr>
                  </a:outerShdw>
                </a:effectLst>
                <a:latin typeface="Times New Roman" pitchFamily="18" charset="0"/>
                <a:cs typeface="B Lotus" pitchFamily="2" charset="-78"/>
              </a:rPr>
              <a:t>اعتباربخشی</a:t>
            </a:r>
            <a:endParaRPr lang="fa-IR" sz="2400" b="1" dirty="0">
              <a:effectLst>
                <a:outerShdw blurRad="38100" dist="38100" dir="2700000" algn="tl">
                  <a:srgbClr val="000000">
                    <a:alpha val="43137"/>
                  </a:srgbClr>
                </a:outerShdw>
              </a:effectLst>
              <a:latin typeface="Times New Roman" pitchFamily="18" charset="0"/>
              <a:cs typeface="B Lotus" pitchFamily="2" charset="-78"/>
            </a:endParaRP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دور کردن پرستاران از بالین بیمار</a:t>
            </a:r>
          </a:p>
          <a:p>
            <a:pPr algn="just" rtl="1" fontAlgn="auto">
              <a:spcAft>
                <a:spcPts val="600"/>
              </a:spcAft>
              <a:buFont typeface="Wingdings" panose="05000000000000000000" pitchFamily="2" charset="2"/>
              <a:buChar char="v"/>
              <a:defRPr/>
            </a:pPr>
            <a:r>
              <a:rPr lang="fa-IR" sz="2400" b="1" dirty="0">
                <a:effectLst>
                  <a:outerShdw blurRad="38100" dist="38100" dir="2700000" algn="tl">
                    <a:srgbClr val="000000">
                      <a:alpha val="43137"/>
                    </a:srgbClr>
                  </a:outerShdw>
                </a:effectLst>
                <a:latin typeface="Times New Roman" pitchFamily="18" charset="0"/>
                <a:cs typeface="B Lotus" pitchFamily="2" charset="-78"/>
              </a:rPr>
              <a:t>عدم وزن دهی </a:t>
            </a:r>
            <a:r>
              <a:rPr lang="fa-IR" sz="2400" b="1" dirty="0" err="1">
                <a:effectLst>
                  <a:outerShdw blurRad="38100" dist="38100" dir="2700000" algn="tl">
                    <a:srgbClr val="000000">
                      <a:alpha val="43137"/>
                    </a:srgbClr>
                  </a:outerShdw>
                </a:effectLst>
                <a:latin typeface="Times New Roman" pitchFamily="18" charset="0"/>
                <a:cs typeface="B Lotus" pitchFamily="2" charset="-78"/>
              </a:rPr>
              <a:t>سنجه</a:t>
            </a:r>
            <a:r>
              <a:rPr lang="fa-IR" sz="2400" b="1" dirty="0">
                <a:effectLst>
                  <a:outerShdw blurRad="38100" dist="38100" dir="2700000" algn="tl">
                    <a:srgbClr val="000000">
                      <a:alpha val="43137"/>
                    </a:srgbClr>
                  </a:outerShdw>
                </a:effectLst>
                <a:latin typeface="Times New Roman" pitchFamily="18" charset="0"/>
                <a:cs typeface="B Lotus" pitchFamily="2" charset="-78"/>
              </a:rPr>
              <a:t> ها</a:t>
            </a:r>
            <a:endParaRPr lang="en-US" sz="2400" b="1" dirty="0">
              <a:effectLst>
                <a:outerShdw blurRad="38100" dist="38100" dir="2700000" algn="tl">
                  <a:srgbClr val="000000">
                    <a:alpha val="43137"/>
                  </a:srgbClr>
                </a:outerShdw>
              </a:effectLst>
              <a:latin typeface="Times New Roman" pitchFamily="18" charset="0"/>
              <a:cs typeface="B Lotus" pitchFamily="2" charset="-78"/>
            </a:endParaRPr>
          </a:p>
        </p:txBody>
      </p:sp>
      <p:pic>
        <p:nvPicPr>
          <p:cNvPr id="11268"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42875"/>
            <a:ext cx="198120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6752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استانداردهای نسل سوم اعتباربخشی</a:t>
            </a:r>
            <a:endParaRPr lang="fa-IR" dirty="0"/>
          </a:p>
        </p:txBody>
      </p:sp>
      <p:sp>
        <p:nvSpPr>
          <p:cNvPr id="3" name="Content Placeholder 2"/>
          <p:cNvSpPr>
            <a:spLocks noGrp="1"/>
          </p:cNvSpPr>
          <p:nvPr>
            <p:ph idx="1"/>
          </p:nvPr>
        </p:nvSpPr>
        <p:spPr/>
        <p:txBody>
          <a:bodyPr/>
          <a:lstStyle/>
          <a:p>
            <a:pPr algn="r" rtl="1"/>
            <a:r>
              <a:rPr lang="fa-IR" dirty="0" smtClean="0"/>
              <a:t>8 محور</a:t>
            </a:r>
          </a:p>
          <a:p>
            <a:pPr algn="r" rtl="1"/>
            <a:r>
              <a:rPr lang="fa-IR" dirty="0" smtClean="0"/>
              <a:t>248 استاندارد</a:t>
            </a:r>
          </a:p>
          <a:p>
            <a:pPr algn="r" rtl="1"/>
            <a:r>
              <a:rPr lang="fa-IR" dirty="0" smtClean="0"/>
              <a:t>903 سنجه</a:t>
            </a:r>
          </a:p>
          <a:p>
            <a:pPr algn="r" rtl="1"/>
            <a:r>
              <a:rPr lang="fa-IR" dirty="0" smtClean="0"/>
              <a:t>16 خط مشی</a:t>
            </a:r>
          </a:p>
          <a:p>
            <a:pPr algn="r" rtl="1"/>
            <a:r>
              <a:rPr lang="fa-IR" dirty="0" smtClean="0"/>
              <a:t>تقسیم بندی سنجه ها به سه دسته </a:t>
            </a:r>
            <a:endParaRPr lang="fa-IR" dirty="0"/>
          </a:p>
        </p:txBody>
      </p:sp>
    </p:spTree>
    <p:extLst>
      <p:ext uri="{BB962C8B-B14F-4D97-AF65-F5344CB8AC3E}">
        <p14:creationId xmlns:p14="http://schemas.microsoft.com/office/powerpoint/2010/main" val="1929082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7114524"/>
              </p:ext>
            </p:extLst>
          </p:nvPr>
        </p:nvGraphicFramePr>
        <p:xfrm>
          <a:off x="838200" y="1825625"/>
          <a:ext cx="10515600" cy="3779807"/>
        </p:xfrm>
        <a:graphic>
          <a:graphicData uri="http://schemas.openxmlformats.org/drawingml/2006/table">
            <a:tbl>
              <a:tblPr rtl="1" firstRow="1" bandRow="1">
                <a:tableStyleId>{5C22544A-7EE6-4342-B048-85BDC9FD1C3A}</a:tableStyleId>
              </a:tblPr>
              <a:tblGrid>
                <a:gridCol w="3505200"/>
                <a:gridCol w="3505200"/>
                <a:gridCol w="3505200"/>
              </a:tblGrid>
              <a:tr h="696349">
                <a:tc>
                  <a:txBody>
                    <a:bodyPr/>
                    <a:lstStyle/>
                    <a:p>
                      <a:pPr algn="ctr" rtl="1"/>
                      <a:r>
                        <a:rPr lang="fa-IR" dirty="0" smtClean="0">
                          <a:cs typeface="B Titr" panose="00000700000000000000" pitchFamily="2" charset="-78"/>
                        </a:rPr>
                        <a:t>سنجه الزامی</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سنجه اساسی</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سنجه ایده آل</a:t>
                      </a:r>
                      <a:endParaRPr lang="fa-IR" dirty="0">
                        <a:cs typeface="B Titr" panose="00000700000000000000" pitchFamily="2" charset="-78"/>
                      </a:endParaRPr>
                    </a:p>
                  </a:txBody>
                  <a:tcPr/>
                </a:tc>
              </a:tr>
              <a:tr h="3083458">
                <a:tc>
                  <a:txBody>
                    <a:bodyPr/>
                    <a:lstStyle/>
                    <a:p>
                      <a:pPr algn="r" rtl="1"/>
                      <a:r>
                        <a:rPr lang="fa-IR" dirty="0" smtClean="0">
                          <a:cs typeface="B Titr" panose="00000700000000000000" pitchFamily="2" charset="-78"/>
                        </a:rPr>
                        <a:t>نمره ندارد و بلی یا خیر است</a:t>
                      </a:r>
                    </a:p>
                    <a:p>
                      <a:pPr algn="r" rtl="1"/>
                      <a:r>
                        <a:rPr lang="fa-IR" dirty="0" smtClean="0">
                          <a:cs typeface="B Titr" panose="00000700000000000000" pitchFamily="2" charset="-78"/>
                        </a:rPr>
                        <a:t>اگر نباشد گواهی نامه صادر نمی شود</a:t>
                      </a:r>
                    </a:p>
                    <a:p>
                      <a:pPr algn="r" rtl="1"/>
                      <a:r>
                        <a:rPr lang="fa-IR" dirty="0" smtClean="0">
                          <a:cs typeface="B Titr" panose="00000700000000000000" pitchFamily="2" charset="-78"/>
                        </a:rPr>
                        <a:t>حدود6 درصد سنجه ها را شامل می شود</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امتیاز دارد </a:t>
                      </a:r>
                      <a:endParaRPr lang="fa-IR" dirty="0">
                        <a:cs typeface="B Titr" panose="00000700000000000000" pitchFamily="2" charset="-78"/>
                      </a:endParaRPr>
                    </a:p>
                  </a:txBody>
                  <a:tcPr/>
                </a:tc>
                <a:tc>
                  <a:txBody>
                    <a:bodyPr/>
                    <a:lstStyle/>
                    <a:p>
                      <a:pPr algn="ctr" rtl="1"/>
                      <a:r>
                        <a:rPr lang="fa-IR" dirty="0" smtClean="0">
                          <a:cs typeface="B Titr" panose="00000700000000000000" pitchFamily="2" charset="-78"/>
                        </a:rPr>
                        <a:t>برای کسب درجه یک عالی</a:t>
                      </a:r>
                      <a:endParaRPr lang="fa-IR" dirty="0">
                        <a:cs typeface="B Titr" panose="00000700000000000000" pitchFamily="2" charset="-78"/>
                      </a:endParaRPr>
                    </a:p>
                  </a:txBody>
                  <a:tcPr/>
                </a:tc>
              </a:tr>
            </a:tbl>
          </a:graphicData>
        </a:graphic>
      </p:graphicFrame>
    </p:spTree>
    <p:extLst>
      <p:ext uri="{BB962C8B-B14F-4D97-AF65-F5344CB8AC3E}">
        <p14:creationId xmlns:p14="http://schemas.microsoft.com/office/powerpoint/2010/main" val="2137838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8710" y="294968"/>
            <a:ext cx="11488993" cy="6194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4922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ویژگی های نسل سوم اعتباربخشی:</a:t>
            </a:r>
            <a:endParaRPr lang="fa-IR" dirty="0"/>
          </a:p>
        </p:txBody>
      </p:sp>
      <p:sp>
        <p:nvSpPr>
          <p:cNvPr id="3" name="Content Placeholder 2"/>
          <p:cNvSpPr>
            <a:spLocks noGrp="1"/>
          </p:cNvSpPr>
          <p:nvPr>
            <p:ph idx="1"/>
          </p:nvPr>
        </p:nvSpPr>
        <p:spPr/>
        <p:txBody>
          <a:bodyPr/>
          <a:lstStyle/>
          <a:p>
            <a:pPr algn="just" rtl="1"/>
            <a:r>
              <a:rPr lang="fa-IR" dirty="0" smtClean="0"/>
              <a:t>وزن دهی به استانداردها: براساس ابعادعملکردی- تأثیرسیستماتیک سنجه درکیفیت و ارتقاء ایمنی بیمار</a:t>
            </a:r>
          </a:p>
          <a:p>
            <a:pPr algn="just" rtl="1"/>
            <a:r>
              <a:rPr lang="fa-IR" dirty="0" smtClean="0"/>
              <a:t>امتیاز سنجه کسری از یک است.</a:t>
            </a:r>
          </a:p>
          <a:p>
            <a:pPr algn="just" rtl="1"/>
            <a:r>
              <a:rPr lang="fa-IR" dirty="0" smtClean="0"/>
              <a:t>جملاتی که در هر سنجه با علامت ستاره (*) شروع می شود بخشی از گامهای اجرای /ملاکهای ارزیابی محسوب می شود و در فرآیند خودارزیابی وارزیابی نهایی ملاک امتیاز خواهد بود.</a:t>
            </a:r>
          </a:p>
          <a:p>
            <a:pPr algn="just" rtl="1"/>
            <a:r>
              <a:rPr lang="fa-IR" dirty="0" smtClean="0"/>
              <a:t>جملاتی که در ردیف توضیحات هر سنجه با واژه«توصیه» آغاز می شود صرفا به منظور ارائه پیشنهاد بیان شده و امتیاز دهی نخواهد داشت.</a:t>
            </a:r>
          </a:p>
          <a:p>
            <a:pPr algn="just" rtl="1"/>
            <a:r>
              <a:rPr lang="fa-IR" dirty="0" smtClean="0"/>
              <a:t>سایر توضیحات و تعاریف در ردیف توضیحات هر سنجه جنبه آموزشی داشته وملاک ارزیابی و امتیاز دهی نخواهد بود.</a:t>
            </a:r>
            <a:endParaRPr lang="fa-IR" dirty="0"/>
          </a:p>
        </p:txBody>
      </p:sp>
    </p:spTree>
    <p:extLst>
      <p:ext uri="{BB962C8B-B14F-4D97-AF65-F5344CB8AC3E}">
        <p14:creationId xmlns:p14="http://schemas.microsoft.com/office/powerpoint/2010/main" val="34660097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645</TotalTime>
  <Words>3178</Words>
  <Application>Microsoft Office PowerPoint</Application>
  <PresentationFormat>Custom</PresentationFormat>
  <Paragraphs>539</Paragraphs>
  <Slides>36</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Arial</vt:lpstr>
      <vt:lpstr>Calibri</vt:lpstr>
      <vt:lpstr>Wingdings</vt:lpstr>
      <vt:lpstr>B Lotus</vt:lpstr>
      <vt:lpstr>B Tehran</vt:lpstr>
      <vt:lpstr>Calibri Light</vt:lpstr>
      <vt:lpstr>2  Jadid</vt:lpstr>
      <vt:lpstr>Times New Roman</vt:lpstr>
      <vt:lpstr>B Titr</vt:lpstr>
      <vt:lpstr>B Nazanin</vt:lpstr>
      <vt:lpstr>Office Theme</vt:lpstr>
      <vt:lpstr>PowerPoint Presentation</vt:lpstr>
      <vt:lpstr>ارزیابی اعتباربخشی بیمارستانها نسل سوم</vt:lpstr>
      <vt:lpstr>چرایی اعتباربخشی:</vt:lpstr>
      <vt:lpstr>محورهای  اعتبار بخشی سال 94</vt:lpstr>
      <vt:lpstr>رویکردهای تغییر در محتوا</vt:lpstr>
      <vt:lpstr>استانداردهای نسل سوم اعتباربخشی</vt:lpstr>
      <vt:lpstr>PowerPoint Presentation</vt:lpstr>
      <vt:lpstr>PowerPoint Presentation</vt:lpstr>
      <vt:lpstr>ویژگی های نسل سوم اعتباربخشی:</vt:lpstr>
      <vt:lpstr>ویژگی های نسل سوم اعتباربخشی: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بخش مراقبت مادر ونوزاد دریک نگاه</vt:lpstr>
      <vt:lpstr>فرایند اعتبار بخشی</vt:lpstr>
      <vt:lpstr>فرآیند ارزیابی نسل سوم اعتباربخشی:</vt:lpstr>
      <vt:lpstr>فرآیند ارزیابی نسل سوم اعتباربخشی</vt:lpstr>
      <vt:lpstr>فرآیند ارزیابی نسل سوم اعتباربخشی</vt:lpstr>
      <vt:lpstr>فرآیند ارزیابی نسل سوم اعتباربخشی </vt:lpstr>
      <vt:lpstr>فرآیند ارزیابی نسل سوم اعتباربخشی</vt:lpstr>
      <vt:lpstr>استانداردهای الزامی:</vt:lpstr>
      <vt:lpstr>استانداردهای الزامی:</vt:lpstr>
      <vt:lpstr>استانداردهای الزامی:</vt:lpstr>
      <vt:lpstr>استانداردهای الزامی</vt:lpstr>
      <vt:lpstr>استانداردهای الزامی</vt:lpstr>
      <vt:lpstr>استانداردهای الزامی</vt:lpstr>
      <vt:lpstr>توصیه هایی برای ارزیابی بهتر:</vt:lpstr>
      <vt:lpstr>5-عضویت همه دست اندرکاران اعتباربخشی درکانال ملی اعتباربخشی بیمارستانها واستفاده از آموزشهای و توصیه های آن به آدرس:https://telegram.me/IranNationalAccreditation</vt:lpstr>
      <vt:lpstr>6- استخراج آخرین دستورالعملهای موجود در سنجه های اعتباربخشی به آدرس: http://accreditation.behdasht.gov.ir/publicpages/ </vt:lpstr>
      <vt:lpstr>با سپاس از توجه شما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Aniroda Broomand</dc:creator>
  <cp:lastModifiedBy>pourheidari</cp:lastModifiedBy>
  <cp:revision>89</cp:revision>
  <dcterms:created xsi:type="dcterms:W3CDTF">2016-05-22T07:09:57Z</dcterms:created>
  <dcterms:modified xsi:type="dcterms:W3CDTF">2016-12-26T06:18:01Z</dcterms:modified>
</cp:coreProperties>
</file>